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comments/modernComment_135_6804154C.xml" ContentType="application/vnd.ms-powerpoint.comment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authors.xml" ContentType="application/vnd.ms-powerpoint.author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6"/>
  </p:notesMasterIdLst>
  <p:handoutMasterIdLst>
    <p:handoutMasterId r:id="rId77"/>
  </p:handoutMasterIdLst>
  <p:sldIdLst>
    <p:sldId id="256" r:id="rId2"/>
    <p:sldId id="304" r:id="rId3"/>
    <p:sldId id="319" r:id="rId4"/>
    <p:sldId id="318" r:id="rId5"/>
    <p:sldId id="348" r:id="rId6"/>
    <p:sldId id="349" r:id="rId7"/>
    <p:sldId id="356" r:id="rId8"/>
    <p:sldId id="316" r:id="rId9"/>
    <p:sldId id="380" r:id="rId10"/>
    <p:sldId id="357" r:id="rId11"/>
    <p:sldId id="315" r:id="rId12"/>
    <p:sldId id="381" r:id="rId13"/>
    <p:sldId id="359" r:id="rId14"/>
    <p:sldId id="314" r:id="rId15"/>
    <p:sldId id="358" r:id="rId16"/>
    <p:sldId id="360" r:id="rId17"/>
    <p:sldId id="313" r:id="rId18"/>
    <p:sldId id="383" r:id="rId19"/>
    <p:sldId id="312" r:id="rId20"/>
    <p:sldId id="382" r:id="rId21"/>
    <p:sldId id="311" r:id="rId22"/>
    <p:sldId id="310" r:id="rId23"/>
    <p:sldId id="328" r:id="rId24"/>
    <p:sldId id="350" r:id="rId25"/>
    <p:sldId id="351" r:id="rId26"/>
    <p:sldId id="353" r:id="rId27"/>
    <p:sldId id="354" r:id="rId28"/>
    <p:sldId id="372" r:id="rId29"/>
    <p:sldId id="369" r:id="rId30"/>
    <p:sldId id="371" r:id="rId31"/>
    <p:sldId id="370" r:id="rId32"/>
    <p:sldId id="368" r:id="rId33"/>
    <p:sldId id="367" r:id="rId34"/>
    <p:sldId id="365" r:id="rId35"/>
    <p:sldId id="366" r:id="rId36"/>
    <p:sldId id="364" r:id="rId37"/>
    <p:sldId id="379" r:id="rId38"/>
    <p:sldId id="378" r:id="rId39"/>
    <p:sldId id="352" r:id="rId40"/>
    <p:sldId id="309" r:id="rId41"/>
    <p:sldId id="355" r:id="rId42"/>
    <p:sldId id="331" r:id="rId43"/>
    <p:sldId id="329" r:id="rId44"/>
    <p:sldId id="320" r:id="rId45"/>
    <p:sldId id="321" r:id="rId46"/>
    <p:sldId id="343" r:id="rId47"/>
    <p:sldId id="322" r:id="rId48"/>
    <p:sldId id="330" r:id="rId49"/>
    <p:sldId id="323" r:id="rId50"/>
    <p:sldId id="345" r:id="rId51"/>
    <p:sldId id="344" r:id="rId52"/>
    <p:sldId id="347" r:id="rId53"/>
    <p:sldId id="308" r:id="rId54"/>
    <p:sldId id="306" r:id="rId55"/>
    <p:sldId id="332" r:id="rId56"/>
    <p:sldId id="333" r:id="rId57"/>
    <p:sldId id="307" r:id="rId58"/>
    <p:sldId id="326" r:id="rId59"/>
    <p:sldId id="305" r:id="rId60"/>
    <p:sldId id="361" r:id="rId61"/>
    <p:sldId id="324" r:id="rId62"/>
    <p:sldId id="325" r:id="rId63"/>
    <p:sldId id="327" r:id="rId64"/>
    <p:sldId id="363" r:id="rId65"/>
    <p:sldId id="334" r:id="rId66"/>
    <p:sldId id="337" r:id="rId67"/>
    <p:sldId id="336" r:id="rId68"/>
    <p:sldId id="338" r:id="rId69"/>
    <p:sldId id="335" r:id="rId70"/>
    <p:sldId id="362" r:id="rId71"/>
    <p:sldId id="339" r:id="rId72"/>
    <p:sldId id="341" r:id="rId73"/>
    <p:sldId id="342" r:id="rId74"/>
    <p:sldId id="276" r:id="rId7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003956-1AD2-EEC3-885E-E39B04F1B0FC}" name="Ahmet Çağatay Çan" initials="AÇ" userId="f6c683eabfea34d9"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3197" autoAdjust="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omments/modernComment_135_6804154C.xml><?xml version="1.0" encoding="utf-8"?>
<p188:cmLst xmlns:a="http://schemas.openxmlformats.org/drawingml/2006/main" xmlns:r="http://schemas.openxmlformats.org/officeDocument/2006/relationships" xmlns:p188="http://schemas.microsoft.com/office/powerpoint/2018/8/main">
  <p188:cm id="{386C808A-A7DD-4A90-A082-FBFD3A4F65AB}" authorId="{53003956-1AD2-EEC3-885E-E39B04F1B0FC}" created="2025-03-01T13:03:16.721">
    <ac:deMkLst xmlns:ac="http://schemas.microsoft.com/office/drawing/2013/main/command">
      <pc:docMk xmlns:pc="http://schemas.microsoft.com/office/powerpoint/2013/main/command"/>
      <pc:sldMk xmlns:pc="http://schemas.microsoft.com/office/powerpoint/2013/main/command" cId="1745098060" sldId="309"/>
      <ac:picMk id="8" creationId="{590E3FD7-8FD7-4C21-08DD-3E9AA8868D99}"/>
    </ac:deMkLst>
    <p188:txBody>
      <a:bodyPr/>
      <a:lstStyle/>
      <a:p>
        <a:r>
          <a:rPr lang="tr-TR"/>
          <a:t>800.366</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49329A6-BCAE-423A-9D16-41645E7994D9}" type="datetimeFigureOut">
              <a:rPr lang="tr-TR" smtClean="0"/>
              <a:pPr/>
              <a:t>10.03.2025</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C2C3B1-8BA6-429E-A591-BEDD4AD2E828}" type="slidenum">
              <a:rPr lang="tr-TR" smtClean="0"/>
              <a:pPr/>
              <a:t>‹#›</a:t>
            </a:fld>
            <a:endParaRPr lang="tr-TR"/>
          </a:p>
        </p:txBody>
      </p:sp>
    </p:spTree>
    <p:extLst>
      <p:ext uri="{BB962C8B-B14F-4D97-AF65-F5344CB8AC3E}">
        <p14:creationId xmlns:p14="http://schemas.microsoft.com/office/powerpoint/2010/main" xmlns=""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C155C6-B0DF-4BB0-B45A-96CE28D74F30}" type="datetimeFigureOut">
              <a:rPr lang="tr-TR" smtClean="0"/>
              <a:pPr/>
              <a:t>10.03.2025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687E52-FC56-47F1-9A55-C7EFA3E2C6E8}" type="slidenum">
              <a:rPr lang="tr-TR" smtClean="0"/>
              <a:pPr/>
              <a:t>‹#›</a:t>
            </a:fld>
            <a:endParaRPr lang="tr-TR"/>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BA687E52-FC56-47F1-9A55-C7EFA3E2C6E8}" type="slidenum">
              <a:rPr lang="tr-TR" smtClean="0"/>
              <a:pPr/>
              <a:t>1</a:t>
            </a:fld>
            <a:endParaRPr lang="tr-TR"/>
          </a:p>
        </p:txBody>
      </p:sp>
      <p:sp>
        <p:nvSpPr>
          <p:cNvPr id="5" name="4 Altbilgi Yer Tutucusu"/>
          <p:cNvSpPr>
            <a:spLocks noGrp="1"/>
          </p:cNvSpPr>
          <p:nvPr>
            <p:ph type="ftr" sz="quarter" idx="11"/>
          </p:nvPr>
        </p:nvSpPr>
        <p:spPr/>
        <p:txBody>
          <a:bodyPr/>
          <a:lstStyle/>
          <a:p>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067F13E-75E1-B021-29AF-48D7CBE4985A}"/>
              </a:ext>
            </a:extLst>
          </p:cNvPr>
          <p:cNvSpPr>
            <a:spLocks noGrp="1"/>
          </p:cNvSpPr>
          <p:nvPr>
            <p:ph type="ctrTitle"/>
          </p:nvPr>
        </p:nvSpPr>
        <p:spPr>
          <a:xfrm>
            <a:off x="1143000" y="1122363"/>
            <a:ext cx="6858000" cy="2387600"/>
          </a:xfrm>
        </p:spPr>
        <p:txBody>
          <a:bodyPr anchor="b"/>
          <a:lstStyle>
            <a:lvl1pPr algn="ctr">
              <a:defRPr sz="4500"/>
            </a:lvl1pPr>
          </a:lstStyle>
          <a:p>
            <a:r>
              <a:rPr lang="tr-TR"/>
              <a:t>Asıl başlık stilini düzenlemek için tıklayın</a:t>
            </a:r>
          </a:p>
        </p:txBody>
      </p:sp>
      <p:sp>
        <p:nvSpPr>
          <p:cNvPr id="3" name="Alt Başlık 2">
            <a:extLst>
              <a:ext uri="{FF2B5EF4-FFF2-40B4-BE49-F238E27FC236}">
                <a16:creationId xmlns:a16="http://schemas.microsoft.com/office/drawing/2014/main" xmlns="" id="{80AC5DBA-DF52-51F5-FC54-89FCC9F60A6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xmlns="" id="{75D90D57-66FA-A9D1-EC8A-CFDAF2471913}"/>
              </a:ext>
            </a:extLst>
          </p:cNvPr>
          <p:cNvSpPr>
            <a:spLocks noGrp="1"/>
          </p:cNvSpPr>
          <p:nvPr>
            <p:ph type="dt" sz="half" idx="10"/>
          </p:nvPr>
        </p:nvSpPr>
        <p:spPr/>
        <p:txBody>
          <a:bodyPr/>
          <a:lstStyle/>
          <a:p>
            <a:fld id="{5049F7C0-A92D-4B4E-A062-C1B32AA34E2D}" type="datetime1">
              <a:rPr lang="tr-TR" smtClean="0"/>
              <a:pPr/>
              <a:t>10.03.2025</a:t>
            </a:fld>
            <a:endParaRPr lang="tr-TR"/>
          </a:p>
        </p:txBody>
      </p:sp>
      <p:sp>
        <p:nvSpPr>
          <p:cNvPr id="5" name="Alt Bilgi Yer Tutucusu 4">
            <a:extLst>
              <a:ext uri="{FF2B5EF4-FFF2-40B4-BE49-F238E27FC236}">
                <a16:creationId xmlns:a16="http://schemas.microsoft.com/office/drawing/2014/main" xmlns="" id="{88121B2B-B53E-F24E-7207-DAD53F9FBBBC}"/>
              </a:ext>
            </a:extLst>
          </p:cNvPr>
          <p:cNvSpPr>
            <a:spLocks noGrp="1"/>
          </p:cNvSpPr>
          <p:nvPr>
            <p:ph type="ftr" sz="quarter" idx="11"/>
          </p:nvPr>
        </p:nvSpPr>
        <p:spPr/>
        <p:txBody>
          <a:bodyPr/>
          <a:lstStyle/>
          <a:p>
            <a:r>
              <a:rPr lang="tr-TR"/>
              <a:t>T.C. Giresun Üniversitesi İdari ve Mali İşler Daire Başkanlığı 2024</a:t>
            </a:r>
          </a:p>
        </p:txBody>
      </p:sp>
      <p:sp>
        <p:nvSpPr>
          <p:cNvPr id="6" name="Slayt Numarası Yer Tutucusu 5">
            <a:extLst>
              <a:ext uri="{FF2B5EF4-FFF2-40B4-BE49-F238E27FC236}">
                <a16:creationId xmlns:a16="http://schemas.microsoft.com/office/drawing/2014/main" xmlns="" id="{8172E46A-F39B-1AD1-3921-0ECF4FC546B8}"/>
              </a:ext>
            </a:extLst>
          </p:cNvPr>
          <p:cNvSpPr>
            <a:spLocks noGrp="1"/>
          </p:cNvSpPr>
          <p:nvPr>
            <p:ph type="sldNum" sz="quarter" idx="12"/>
          </p:nvPr>
        </p:nvSpPr>
        <p:spPr/>
        <p:txBody>
          <a:bodyPr/>
          <a:lstStyle/>
          <a:p>
            <a:fld id="{DDCAB600-E5E7-403C-AD3C-980C74B05230}" type="slidenum">
              <a:rPr lang="tr-TR" smtClean="0"/>
              <a:pPr/>
              <a:t>‹#›</a:t>
            </a:fld>
            <a:endParaRPr lang="tr-TR"/>
          </a:p>
        </p:txBody>
      </p:sp>
    </p:spTree>
    <p:extLst>
      <p:ext uri="{BB962C8B-B14F-4D97-AF65-F5344CB8AC3E}">
        <p14:creationId xmlns:p14="http://schemas.microsoft.com/office/powerpoint/2010/main" xmlns="" val="2778367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2695313-5229-FEF6-974D-7F7216D62100}"/>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0F8B2E94-D28F-F3C8-B7A4-3AF2A1E497C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E14B2E23-BF00-830C-57C0-354334ECA58F}"/>
              </a:ext>
            </a:extLst>
          </p:cNvPr>
          <p:cNvSpPr>
            <a:spLocks noGrp="1"/>
          </p:cNvSpPr>
          <p:nvPr>
            <p:ph type="dt" sz="half" idx="10"/>
          </p:nvPr>
        </p:nvSpPr>
        <p:spPr/>
        <p:txBody>
          <a:bodyPr/>
          <a:lstStyle/>
          <a:p>
            <a:fld id="{E14ECE98-9D36-4676-913A-183ABA698432}" type="datetime1">
              <a:rPr lang="tr-TR" smtClean="0"/>
              <a:pPr/>
              <a:t>10.03.2025</a:t>
            </a:fld>
            <a:endParaRPr lang="tr-TR"/>
          </a:p>
        </p:txBody>
      </p:sp>
      <p:sp>
        <p:nvSpPr>
          <p:cNvPr id="5" name="Alt Bilgi Yer Tutucusu 4">
            <a:extLst>
              <a:ext uri="{FF2B5EF4-FFF2-40B4-BE49-F238E27FC236}">
                <a16:creationId xmlns:a16="http://schemas.microsoft.com/office/drawing/2014/main" xmlns="" id="{F8CF2804-14DA-6530-6EC0-14187028827C}"/>
              </a:ext>
            </a:extLst>
          </p:cNvPr>
          <p:cNvSpPr>
            <a:spLocks noGrp="1"/>
          </p:cNvSpPr>
          <p:nvPr>
            <p:ph type="ftr" sz="quarter" idx="11"/>
          </p:nvPr>
        </p:nvSpPr>
        <p:spPr/>
        <p:txBody>
          <a:bodyPr/>
          <a:lstStyle/>
          <a:p>
            <a:r>
              <a:rPr lang="tr-TR"/>
              <a:t>T.C. Giresun Üniversitesi İdari ve Mali İşler Daire Başkanlığı 2024</a:t>
            </a:r>
          </a:p>
        </p:txBody>
      </p:sp>
      <p:sp>
        <p:nvSpPr>
          <p:cNvPr id="6" name="Slayt Numarası Yer Tutucusu 5">
            <a:extLst>
              <a:ext uri="{FF2B5EF4-FFF2-40B4-BE49-F238E27FC236}">
                <a16:creationId xmlns:a16="http://schemas.microsoft.com/office/drawing/2014/main" xmlns="" id="{4B0406CC-2838-6E6E-E68B-E09CB094CBDF}"/>
              </a:ext>
            </a:extLst>
          </p:cNvPr>
          <p:cNvSpPr>
            <a:spLocks noGrp="1"/>
          </p:cNvSpPr>
          <p:nvPr>
            <p:ph type="sldNum" sz="quarter" idx="12"/>
          </p:nvPr>
        </p:nvSpPr>
        <p:spPr/>
        <p:txBody>
          <a:bodyPr/>
          <a:lstStyle/>
          <a:p>
            <a:fld id="{DDCAB600-E5E7-403C-AD3C-980C74B05230}" type="slidenum">
              <a:rPr lang="tr-TR" smtClean="0"/>
              <a:pPr/>
              <a:t>‹#›</a:t>
            </a:fld>
            <a:endParaRPr lang="tr-TR"/>
          </a:p>
        </p:txBody>
      </p:sp>
    </p:spTree>
    <p:extLst>
      <p:ext uri="{BB962C8B-B14F-4D97-AF65-F5344CB8AC3E}">
        <p14:creationId xmlns:p14="http://schemas.microsoft.com/office/powerpoint/2010/main" xmlns="" val="568627435"/>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xmlns="" id="{D175A066-C15B-BD26-3CF4-3F30488FC484}"/>
              </a:ext>
            </a:extLst>
          </p:cNvPr>
          <p:cNvSpPr>
            <a:spLocks noGrp="1"/>
          </p:cNvSpPr>
          <p:nvPr>
            <p:ph type="title" orient="vert"/>
          </p:nvPr>
        </p:nvSpPr>
        <p:spPr>
          <a:xfrm>
            <a:off x="6543675" y="365125"/>
            <a:ext cx="1971675"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98F7E051-3C83-706A-125B-78F250141AD5}"/>
              </a:ext>
            </a:extLst>
          </p:cNvPr>
          <p:cNvSpPr>
            <a:spLocks noGrp="1"/>
          </p:cNvSpPr>
          <p:nvPr>
            <p:ph type="body" orient="vert" idx="1"/>
          </p:nvPr>
        </p:nvSpPr>
        <p:spPr>
          <a:xfrm>
            <a:off x="628650" y="365125"/>
            <a:ext cx="5800725"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E0B8C17E-4866-AEAB-1EAD-37D133A0CDC2}"/>
              </a:ext>
            </a:extLst>
          </p:cNvPr>
          <p:cNvSpPr>
            <a:spLocks noGrp="1"/>
          </p:cNvSpPr>
          <p:nvPr>
            <p:ph type="dt" sz="half" idx="10"/>
          </p:nvPr>
        </p:nvSpPr>
        <p:spPr/>
        <p:txBody>
          <a:bodyPr/>
          <a:lstStyle/>
          <a:p>
            <a:fld id="{F6F24883-3985-4DFE-B8E5-A1A25FCE4B4C}" type="datetime1">
              <a:rPr lang="tr-TR" smtClean="0"/>
              <a:pPr/>
              <a:t>10.03.2025</a:t>
            </a:fld>
            <a:endParaRPr lang="tr-TR"/>
          </a:p>
        </p:txBody>
      </p:sp>
      <p:sp>
        <p:nvSpPr>
          <p:cNvPr id="5" name="Alt Bilgi Yer Tutucusu 4">
            <a:extLst>
              <a:ext uri="{FF2B5EF4-FFF2-40B4-BE49-F238E27FC236}">
                <a16:creationId xmlns:a16="http://schemas.microsoft.com/office/drawing/2014/main" xmlns="" id="{9DC53524-1BD3-D05F-D37C-CAF3BCD6B97B}"/>
              </a:ext>
            </a:extLst>
          </p:cNvPr>
          <p:cNvSpPr>
            <a:spLocks noGrp="1"/>
          </p:cNvSpPr>
          <p:nvPr>
            <p:ph type="ftr" sz="quarter" idx="11"/>
          </p:nvPr>
        </p:nvSpPr>
        <p:spPr/>
        <p:txBody>
          <a:bodyPr/>
          <a:lstStyle/>
          <a:p>
            <a:r>
              <a:rPr lang="tr-TR"/>
              <a:t>T.C. Giresun Üniversitesi İdari ve Mali İşler Daire Başkanlığı 2024</a:t>
            </a:r>
          </a:p>
        </p:txBody>
      </p:sp>
      <p:sp>
        <p:nvSpPr>
          <p:cNvPr id="6" name="Slayt Numarası Yer Tutucusu 5">
            <a:extLst>
              <a:ext uri="{FF2B5EF4-FFF2-40B4-BE49-F238E27FC236}">
                <a16:creationId xmlns:a16="http://schemas.microsoft.com/office/drawing/2014/main" xmlns="" id="{0266C523-5F29-9C97-2A40-AE2BEFDBF842}"/>
              </a:ext>
            </a:extLst>
          </p:cNvPr>
          <p:cNvSpPr>
            <a:spLocks noGrp="1"/>
          </p:cNvSpPr>
          <p:nvPr>
            <p:ph type="sldNum" sz="quarter" idx="12"/>
          </p:nvPr>
        </p:nvSpPr>
        <p:spPr/>
        <p:txBody>
          <a:bodyPr/>
          <a:lstStyle/>
          <a:p>
            <a:fld id="{DDCAB600-E5E7-403C-AD3C-980C74B05230}" type="slidenum">
              <a:rPr lang="tr-TR" smtClean="0"/>
              <a:pPr/>
              <a:t>‹#›</a:t>
            </a:fld>
            <a:endParaRPr lang="tr-TR"/>
          </a:p>
        </p:txBody>
      </p:sp>
    </p:spTree>
    <p:extLst>
      <p:ext uri="{BB962C8B-B14F-4D97-AF65-F5344CB8AC3E}">
        <p14:creationId xmlns:p14="http://schemas.microsoft.com/office/powerpoint/2010/main" xmlns="" val="340063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D59F126-F1F8-3996-452C-ECB72EA25F7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DC395ED0-0F58-6D32-2986-0555DC4662C9}"/>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3A1FAFEA-E188-3DC6-BFB6-F0C5D0AEE7E2}"/>
              </a:ext>
            </a:extLst>
          </p:cNvPr>
          <p:cNvSpPr>
            <a:spLocks noGrp="1"/>
          </p:cNvSpPr>
          <p:nvPr>
            <p:ph type="dt" sz="half" idx="10"/>
          </p:nvPr>
        </p:nvSpPr>
        <p:spPr/>
        <p:txBody>
          <a:bodyPr/>
          <a:lstStyle/>
          <a:p>
            <a:fld id="{DBFBAA40-A39B-4F49-A5F8-BFFF70127EA9}" type="datetime1">
              <a:rPr lang="tr-TR" smtClean="0"/>
              <a:pPr/>
              <a:t>10.03.2025</a:t>
            </a:fld>
            <a:endParaRPr lang="tr-TR"/>
          </a:p>
        </p:txBody>
      </p:sp>
      <p:sp>
        <p:nvSpPr>
          <p:cNvPr id="5" name="Alt Bilgi Yer Tutucusu 4">
            <a:extLst>
              <a:ext uri="{FF2B5EF4-FFF2-40B4-BE49-F238E27FC236}">
                <a16:creationId xmlns:a16="http://schemas.microsoft.com/office/drawing/2014/main" xmlns="" id="{547E4261-BD33-015C-9BB2-0AE7B15DD00A}"/>
              </a:ext>
            </a:extLst>
          </p:cNvPr>
          <p:cNvSpPr>
            <a:spLocks noGrp="1"/>
          </p:cNvSpPr>
          <p:nvPr>
            <p:ph type="ftr" sz="quarter" idx="11"/>
          </p:nvPr>
        </p:nvSpPr>
        <p:spPr/>
        <p:txBody>
          <a:bodyPr/>
          <a:lstStyle/>
          <a:p>
            <a:r>
              <a:rPr lang="tr-TR"/>
              <a:t>T.C. Giresun Üniversitesi İdari ve Mali İşler Daire Başkanlığı 2024</a:t>
            </a:r>
          </a:p>
        </p:txBody>
      </p:sp>
      <p:sp>
        <p:nvSpPr>
          <p:cNvPr id="6" name="Slayt Numarası Yer Tutucusu 5">
            <a:extLst>
              <a:ext uri="{FF2B5EF4-FFF2-40B4-BE49-F238E27FC236}">
                <a16:creationId xmlns:a16="http://schemas.microsoft.com/office/drawing/2014/main" xmlns="" id="{BB372BC6-73EC-8458-FBA0-5F4727A51324}"/>
              </a:ext>
            </a:extLst>
          </p:cNvPr>
          <p:cNvSpPr>
            <a:spLocks noGrp="1"/>
          </p:cNvSpPr>
          <p:nvPr>
            <p:ph type="sldNum" sz="quarter" idx="12"/>
          </p:nvPr>
        </p:nvSpPr>
        <p:spPr/>
        <p:txBody>
          <a:bodyPr/>
          <a:lstStyle/>
          <a:p>
            <a:fld id="{DDCAB600-E5E7-403C-AD3C-980C74B05230}" type="slidenum">
              <a:rPr lang="tr-TR" smtClean="0"/>
              <a:pPr/>
              <a:t>‹#›</a:t>
            </a:fld>
            <a:endParaRPr lang="tr-TR"/>
          </a:p>
        </p:txBody>
      </p:sp>
    </p:spTree>
    <p:extLst>
      <p:ext uri="{BB962C8B-B14F-4D97-AF65-F5344CB8AC3E}">
        <p14:creationId xmlns:p14="http://schemas.microsoft.com/office/powerpoint/2010/main" xmlns="" val="1840467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8692D2E-506D-642F-E592-B02866F22DD8}"/>
              </a:ext>
            </a:extLst>
          </p:cNvPr>
          <p:cNvSpPr>
            <a:spLocks noGrp="1"/>
          </p:cNvSpPr>
          <p:nvPr>
            <p:ph type="title"/>
          </p:nvPr>
        </p:nvSpPr>
        <p:spPr>
          <a:xfrm>
            <a:off x="623888" y="1709739"/>
            <a:ext cx="7886700" cy="2852737"/>
          </a:xfrm>
        </p:spPr>
        <p:txBody>
          <a:bodyPr anchor="b"/>
          <a:lstStyle>
            <a:lvl1pPr>
              <a:defRPr sz="45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xmlns="" id="{366486AB-5CB2-1D44-12F2-0089F2CDDE7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xmlns="" id="{EB9FFC9F-8A19-1226-200C-E0C4719E3732}"/>
              </a:ext>
            </a:extLst>
          </p:cNvPr>
          <p:cNvSpPr>
            <a:spLocks noGrp="1"/>
          </p:cNvSpPr>
          <p:nvPr>
            <p:ph type="dt" sz="half" idx="10"/>
          </p:nvPr>
        </p:nvSpPr>
        <p:spPr/>
        <p:txBody>
          <a:bodyPr/>
          <a:lstStyle/>
          <a:p>
            <a:fld id="{E14ECE98-9D36-4676-913A-183ABA698432}" type="datetime1">
              <a:rPr lang="tr-TR" smtClean="0"/>
              <a:pPr/>
              <a:t>10.03.2025</a:t>
            </a:fld>
            <a:endParaRPr lang="tr-TR"/>
          </a:p>
        </p:txBody>
      </p:sp>
      <p:sp>
        <p:nvSpPr>
          <p:cNvPr id="5" name="Alt Bilgi Yer Tutucusu 4">
            <a:extLst>
              <a:ext uri="{FF2B5EF4-FFF2-40B4-BE49-F238E27FC236}">
                <a16:creationId xmlns:a16="http://schemas.microsoft.com/office/drawing/2014/main" xmlns="" id="{9881C550-78A3-0DCA-AFA9-FD4848DC57B0}"/>
              </a:ext>
            </a:extLst>
          </p:cNvPr>
          <p:cNvSpPr>
            <a:spLocks noGrp="1"/>
          </p:cNvSpPr>
          <p:nvPr>
            <p:ph type="ftr" sz="quarter" idx="11"/>
          </p:nvPr>
        </p:nvSpPr>
        <p:spPr/>
        <p:txBody>
          <a:bodyPr/>
          <a:lstStyle/>
          <a:p>
            <a:r>
              <a:rPr lang="tr-TR"/>
              <a:t>T.C. Giresun Üniversitesi İdari ve Mali İşler Daire Başkanlığı 2024</a:t>
            </a:r>
          </a:p>
        </p:txBody>
      </p:sp>
      <p:sp>
        <p:nvSpPr>
          <p:cNvPr id="6" name="Slayt Numarası Yer Tutucusu 5">
            <a:extLst>
              <a:ext uri="{FF2B5EF4-FFF2-40B4-BE49-F238E27FC236}">
                <a16:creationId xmlns:a16="http://schemas.microsoft.com/office/drawing/2014/main" xmlns="" id="{34E29FBC-8619-0137-65C6-96FF0C33A9B5}"/>
              </a:ext>
            </a:extLst>
          </p:cNvPr>
          <p:cNvSpPr>
            <a:spLocks noGrp="1"/>
          </p:cNvSpPr>
          <p:nvPr>
            <p:ph type="sldNum" sz="quarter" idx="12"/>
          </p:nvPr>
        </p:nvSpPr>
        <p:spPr/>
        <p:txBody>
          <a:bodyPr/>
          <a:lstStyle/>
          <a:p>
            <a:fld id="{DDCAB600-E5E7-403C-AD3C-980C74B05230}" type="slidenum">
              <a:rPr lang="tr-TR" smtClean="0"/>
              <a:pPr/>
              <a:t>‹#›</a:t>
            </a:fld>
            <a:endParaRPr lang="tr-TR"/>
          </a:p>
        </p:txBody>
      </p:sp>
    </p:spTree>
    <p:extLst>
      <p:ext uri="{BB962C8B-B14F-4D97-AF65-F5344CB8AC3E}">
        <p14:creationId xmlns:p14="http://schemas.microsoft.com/office/powerpoint/2010/main" xmlns="" val="1014889690"/>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2B8D855-BE42-9AF5-C44D-A091807203E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84832DF9-64BA-7DCC-B50D-9D8A20A7238A}"/>
              </a:ext>
            </a:extLst>
          </p:cNvPr>
          <p:cNvSpPr>
            <a:spLocks noGrp="1"/>
          </p:cNvSpPr>
          <p:nvPr>
            <p:ph sz="half" idx="1"/>
          </p:nvPr>
        </p:nvSpPr>
        <p:spPr>
          <a:xfrm>
            <a:off x="6286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xmlns="" id="{E5C00CD4-B28B-BFFB-556B-B8C808E8AFA4}"/>
              </a:ext>
            </a:extLst>
          </p:cNvPr>
          <p:cNvSpPr>
            <a:spLocks noGrp="1"/>
          </p:cNvSpPr>
          <p:nvPr>
            <p:ph sz="half" idx="2"/>
          </p:nvPr>
        </p:nvSpPr>
        <p:spPr>
          <a:xfrm>
            <a:off x="46291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xmlns="" id="{A2F0F340-6FC4-3EC5-64FA-5651AF6523C2}"/>
              </a:ext>
            </a:extLst>
          </p:cNvPr>
          <p:cNvSpPr>
            <a:spLocks noGrp="1"/>
          </p:cNvSpPr>
          <p:nvPr>
            <p:ph type="dt" sz="half" idx="10"/>
          </p:nvPr>
        </p:nvSpPr>
        <p:spPr/>
        <p:txBody>
          <a:bodyPr/>
          <a:lstStyle/>
          <a:p>
            <a:fld id="{66BD17E4-BE2B-4732-89F6-DE204F69D3D5}" type="datetime1">
              <a:rPr lang="tr-TR" smtClean="0"/>
              <a:pPr/>
              <a:t>10.03.2025</a:t>
            </a:fld>
            <a:endParaRPr lang="tr-TR"/>
          </a:p>
        </p:txBody>
      </p:sp>
      <p:sp>
        <p:nvSpPr>
          <p:cNvPr id="6" name="Alt Bilgi Yer Tutucusu 5">
            <a:extLst>
              <a:ext uri="{FF2B5EF4-FFF2-40B4-BE49-F238E27FC236}">
                <a16:creationId xmlns:a16="http://schemas.microsoft.com/office/drawing/2014/main" xmlns="" id="{FBA1D4FC-2BB6-EBA4-14BF-1B81D2A91B9D}"/>
              </a:ext>
            </a:extLst>
          </p:cNvPr>
          <p:cNvSpPr>
            <a:spLocks noGrp="1"/>
          </p:cNvSpPr>
          <p:nvPr>
            <p:ph type="ftr" sz="quarter" idx="11"/>
          </p:nvPr>
        </p:nvSpPr>
        <p:spPr/>
        <p:txBody>
          <a:bodyPr/>
          <a:lstStyle/>
          <a:p>
            <a:r>
              <a:rPr lang="tr-TR"/>
              <a:t>T.C. Giresun Üniversitesi İdari ve Mali İşler Daire Başkanlığı 2024</a:t>
            </a:r>
          </a:p>
        </p:txBody>
      </p:sp>
      <p:sp>
        <p:nvSpPr>
          <p:cNvPr id="7" name="Slayt Numarası Yer Tutucusu 6">
            <a:extLst>
              <a:ext uri="{FF2B5EF4-FFF2-40B4-BE49-F238E27FC236}">
                <a16:creationId xmlns:a16="http://schemas.microsoft.com/office/drawing/2014/main" xmlns="" id="{2A7056F3-4700-9EB7-34FD-B7ECB6429482}"/>
              </a:ext>
            </a:extLst>
          </p:cNvPr>
          <p:cNvSpPr>
            <a:spLocks noGrp="1"/>
          </p:cNvSpPr>
          <p:nvPr>
            <p:ph type="sldNum" sz="quarter" idx="12"/>
          </p:nvPr>
        </p:nvSpPr>
        <p:spPr/>
        <p:txBody>
          <a:bodyPr/>
          <a:lstStyle/>
          <a:p>
            <a:fld id="{DDCAB600-E5E7-403C-AD3C-980C74B05230}" type="slidenum">
              <a:rPr lang="tr-TR" smtClean="0"/>
              <a:pPr/>
              <a:t>‹#›</a:t>
            </a:fld>
            <a:endParaRPr lang="tr-TR"/>
          </a:p>
        </p:txBody>
      </p:sp>
    </p:spTree>
    <p:extLst>
      <p:ext uri="{BB962C8B-B14F-4D97-AF65-F5344CB8AC3E}">
        <p14:creationId xmlns:p14="http://schemas.microsoft.com/office/powerpoint/2010/main" xmlns="" val="2110330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3C7D6B5-FD26-0D18-41AF-699CECCC6968}"/>
              </a:ext>
            </a:extLst>
          </p:cNvPr>
          <p:cNvSpPr>
            <a:spLocks noGrp="1"/>
          </p:cNvSpPr>
          <p:nvPr>
            <p:ph type="title"/>
          </p:nvPr>
        </p:nvSpPr>
        <p:spPr>
          <a:xfrm>
            <a:off x="629841" y="365126"/>
            <a:ext cx="78867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8D131161-632E-D631-A406-963795851FC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xmlns="" id="{0ACD54E2-4E57-3F12-300B-7E8938FB5CA9}"/>
              </a:ext>
            </a:extLst>
          </p:cNvPr>
          <p:cNvSpPr>
            <a:spLocks noGrp="1"/>
          </p:cNvSpPr>
          <p:nvPr>
            <p:ph sz="half" idx="2"/>
          </p:nvPr>
        </p:nvSpPr>
        <p:spPr>
          <a:xfrm>
            <a:off x="629842" y="2505075"/>
            <a:ext cx="3868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xmlns="" id="{8901A3AD-9C28-D939-2412-0B942F52F3A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xmlns="" id="{6F8DB30C-3C5E-17C1-D929-DD2D3A01197D}"/>
              </a:ext>
            </a:extLst>
          </p:cNvPr>
          <p:cNvSpPr>
            <a:spLocks noGrp="1"/>
          </p:cNvSpPr>
          <p:nvPr>
            <p:ph sz="quarter" idx="4"/>
          </p:nvPr>
        </p:nvSpPr>
        <p:spPr>
          <a:xfrm>
            <a:off x="4629150" y="2505075"/>
            <a:ext cx="3887391"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xmlns="" id="{75414CA4-72F8-993D-BE9F-54C919CB0395}"/>
              </a:ext>
            </a:extLst>
          </p:cNvPr>
          <p:cNvSpPr>
            <a:spLocks noGrp="1"/>
          </p:cNvSpPr>
          <p:nvPr>
            <p:ph type="dt" sz="half" idx="10"/>
          </p:nvPr>
        </p:nvSpPr>
        <p:spPr/>
        <p:txBody>
          <a:bodyPr/>
          <a:lstStyle/>
          <a:p>
            <a:fld id="{99061FC2-6A7D-42DD-BF7A-DB9051956ABA}" type="datetime1">
              <a:rPr lang="tr-TR" smtClean="0"/>
              <a:pPr/>
              <a:t>10.03.2025</a:t>
            </a:fld>
            <a:endParaRPr lang="tr-TR"/>
          </a:p>
        </p:txBody>
      </p:sp>
      <p:sp>
        <p:nvSpPr>
          <p:cNvPr id="8" name="Alt Bilgi Yer Tutucusu 7">
            <a:extLst>
              <a:ext uri="{FF2B5EF4-FFF2-40B4-BE49-F238E27FC236}">
                <a16:creationId xmlns:a16="http://schemas.microsoft.com/office/drawing/2014/main" xmlns="" id="{EF673F15-2061-562D-D648-2B4D4A105FFE}"/>
              </a:ext>
            </a:extLst>
          </p:cNvPr>
          <p:cNvSpPr>
            <a:spLocks noGrp="1"/>
          </p:cNvSpPr>
          <p:nvPr>
            <p:ph type="ftr" sz="quarter" idx="11"/>
          </p:nvPr>
        </p:nvSpPr>
        <p:spPr/>
        <p:txBody>
          <a:bodyPr/>
          <a:lstStyle/>
          <a:p>
            <a:r>
              <a:rPr lang="tr-TR"/>
              <a:t>T.C. Giresun Üniversitesi İdari ve Mali İşler Daire Başkanlığı 2024</a:t>
            </a:r>
          </a:p>
        </p:txBody>
      </p:sp>
      <p:sp>
        <p:nvSpPr>
          <p:cNvPr id="9" name="Slayt Numarası Yer Tutucusu 8">
            <a:extLst>
              <a:ext uri="{FF2B5EF4-FFF2-40B4-BE49-F238E27FC236}">
                <a16:creationId xmlns:a16="http://schemas.microsoft.com/office/drawing/2014/main" xmlns="" id="{3492C003-F203-FC30-ADA4-5FBB77B90632}"/>
              </a:ext>
            </a:extLst>
          </p:cNvPr>
          <p:cNvSpPr>
            <a:spLocks noGrp="1"/>
          </p:cNvSpPr>
          <p:nvPr>
            <p:ph type="sldNum" sz="quarter" idx="12"/>
          </p:nvPr>
        </p:nvSpPr>
        <p:spPr/>
        <p:txBody>
          <a:bodyPr/>
          <a:lstStyle/>
          <a:p>
            <a:fld id="{DDCAB600-E5E7-403C-AD3C-980C74B05230}" type="slidenum">
              <a:rPr lang="tr-TR" smtClean="0"/>
              <a:pPr/>
              <a:t>‹#›</a:t>
            </a:fld>
            <a:endParaRPr lang="tr-TR"/>
          </a:p>
        </p:txBody>
      </p:sp>
    </p:spTree>
    <p:extLst>
      <p:ext uri="{BB962C8B-B14F-4D97-AF65-F5344CB8AC3E}">
        <p14:creationId xmlns:p14="http://schemas.microsoft.com/office/powerpoint/2010/main" xmlns="" val="3561084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F21F31E-387E-8EB3-E6F7-F6B00E811128}"/>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xmlns="" id="{164F89CC-6350-0302-237F-0B942B8ABA91}"/>
              </a:ext>
            </a:extLst>
          </p:cNvPr>
          <p:cNvSpPr>
            <a:spLocks noGrp="1"/>
          </p:cNvSpPr>
          <p:nvPr>
            <p:ph type="dt" sz="half" idx="10"/>
          </p:nvPr>
        </p:nvSpPr>
        <p:spPr/>
        <p:txBody>
          <a:bodyPr/>
          <a:lstStyle/>
          <a:p>
            <a:fld id="{EC28FC34-07E4-4A15-9C96-95660522F85F}" type="datetime1">
              <a:rPr lang="tr-TR" smtClean="0"/>
              <a:pPr/>
              <a:t>10.03.2025</a:t>
            </a:fld>
            <a:endParaRPr lang="tr-TR"/>
          </a:p>
        </p:txBody>
      </p:sp>
      <p:sp>
        <p:nvSpPr>
          <p:cNvPr id="4" name="Alt Bilgi Yer Tutucusu 3">
            <a:extLst>
              <a:ext uri="{FF2B5EF4-FFF2-40B4-BE49-F238E27FC236}">
                <a16:creationId xmlns:a16="http://schemas.microsoft.com/office/drawing/2014/main" xmlns="" id="{4E6CA5D5-1C86-24FA-6552-71101D0A580C}"/>
              </a:ext>
            </a:extLst>
          </p:cNvPr>
          <p:cNvSpPr>
            <a:spLocks noGrp="1"/>
          </p:cNvSpPr>
          <p:nvPr>
            <p:ph type="ftr" sz="quarter" idx="11"/>
          </p:nvPr>
        </p:nvSpPr>
        <p:spPr/>
        <p:txBody>
          <a:bodyPr/>
          <a:lstStyle/>
          <a:p>
            <a:r>
              <a:rPr lang="tr-TR"/>
              <a:t>T.C. Giresun Üniversitesi İdari ve Mali İşler Daire Başkanlığı 2024</a:t>
            </a:r>
          </a:p>
        </p:txBody>
      </p:sp>
      <p:sp>
        <p:nvSpPr>
          <p:cNvPr id="5" name="Slayt Numarası Yer Tutucusu 4">
            <a:extLst>
              <a:ext uri="{FF2B5EF4-FFF2-40B4-BE49-F238E27FC236}">
                <a16:creationId xmlns:a16="http://schemas.microsoft.com/office/drawing/2014/main" xmlns="" id="{813B78DE-0032-A14F-832A-CE6D022C3D5C}"/>
              </a:ext>
            </a:extLst>
          </p:cNvPr>
          <p:cNvSpPr>
            <a:spLocks noGrp="1"/>
          </p:cNvSpPr>
          <p:nvPr>
            <p:ph type="sldNum" sz="quarter" idx="12"/>
          </p:nvPr>
        </p:nvSpPr>
        <p:spPr/>
        <p:txBody>
          <a:bodyPr/>
          <a:lstStyle/>
          <a:p>
            <a:fld id="{DDCAB600-E5E7-403C-AD3C-980C74B05230}" type="slidenum">
              <a:rPr lang="tr-TR" smtClean="0"/>
              <a:pPr/>
              <a:t>‹#›</a:t>
            </a:fld>
            <a:endParaRPr lang="tr-TR"/>
          </a:p>
        </p:txBody>
      </p:sp>
    </p:spTree>
    <p:extLst>
      <p:ext uri="{BB962C8B-B14F-4D97-AF65-F5344CB8AC3E}">
        <p14:creationId xmlns:p14="http://schemas.microsoft.com/office/powerpoint/2010/main" xmlns="" val="1714564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xmlns="" id="{F0024002-A64A-8A73-571C-7FDFFBBC6AF0}"/>
              </a:ext>
            </a:extLst>
          </p:cNvPr>
          <p:cNvSpPr>
            <a:spLocks noGrp="1"/>
          </p:cNvSpPr>
          <p:nvPr>
            <p:ph type="dt" sz="half" idx="10"/>
          </p:nvPr>
        </p:nvSpPr>
        <p:spPr/>
        <p:txBody>
          <a:bodyPr/>
          <a:lstStyle/>
          <a:p>
            <a:fld id="{673CF658-F598-4238-9C72-411ACA92076D}" type="datetime1">
              <a:rPr lang="tr-TR" smtClean="0"/>
              <a:pPr/>
              <a:t>10.03.2025</a:t>
            </a:fld>
            <a:endParaRPr lang="tr-TR"/>
          </a:p>
        </p:txBody>
      </p:sp>
      <p:sp>
        <p:nvSpPr>
          <p:cNvPr id="3" name="Alt Bilgi Yer Tutucusu 2">
            <a:extLst>
              <a:ext uri="{FF2B5EF4-FFF2-40B4-BE49-F238E27FC236}">
                <a16:creationId xmlns:a16="http://schemas.microsoft.com/office/drawing/2014/main" xmlns="" id="{029082F0-B86D-C8EF-0918-4DFF94F32157}"/>
              </a:ext>
            </a:extLst>
          </p:cNvPr>
          <p:cNvSpPr>
            <a:spLocks noGrp="1"/>
          </p:cNvSpPr>
          <p:nvPr>
            <p:ph type="ftr" sz="quarter" idx="11"/>
          </p:nvPr>
        </p:nvSpPr>
        <p:spPr/>
        <p:txBody>
          <a:bodyPr/>
          <a:lstStyle/>
          <a:p>
            <a:r>
              <a:rPr lang="tr-TR"/>
              <a:t>T.C. Giresun Üniversitesi İdari ve Mali İşler Daire Başkanlığı 2024</a:t>
            </a:r>
          </a:p>
        </p:txBody>
      </p:sp>
      <p:sp>
        <p:nvSpPr>
          <p:cNvPr id="4" name="Slayt Numarası Yer Tutucusu 3">
            <a:extLst>
              <a:ext uri="{FF2B5EF4-FFF2-40B4-BE49-F238E27FC236}">
                <a16:creationId xmlns:a16="http://schemas.microsoft.com/office/drawing/2014/main" xmlns="" id="{9983EDBB-6D96-C1A3-8276-0092BB9E416C}"/>
              </a:ext>
            </a:extLst>
          </p:cNvPr>
          <p:cNvSpPr>
            <a:spLocks noGrp="1"/>
          </p:cNvSpPr>
          <p:nvPr>
            <p:ph type="sldNum" sz="quarter" idx="12"/>
          </p:nvPr>
        </p:nvSpPr>
        <p:spPr/>
        <p:txBody>
          <a:bodyPr/>
          <a:lstStyle/>
          <a:p>
            <a:fld id="{DDCAB600-E5E7-403C-AD3C-980C74B05230}" type="slidenum">
              <a:rPr lang="tr-TR" smtClean="0"/>
              <a:pPr/>
              <a:t>‹#›</a:t>
            </a:fld>
            <a:endParaRPr lang="tr-TR"/>
          </a:p>
        </p:txBody>
      </p:sp>
    </p:spTree>
    <p:extLst>
      <p:ext uri="{BB962C8B-B14F-4D97-AF65-F5344CB8AC3E}">
        <p14:creationId xmlns:p14="http://schemas.microsoft.com/office/powerpoint/2010/main" xmlns="" val="1112807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11A7CD0-6AD5-7981-E3B6-9E762F4F829C}"/>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3F592B26-4C20-39B9-FA0F-7F9DD8551D4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xmlns="" id="{3D39D414-6BBB-D75D-DF9C-A1D33DB4E00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AEB7F776-EFFF-5907-9AEA-4458C070DCDA}"/>
              </a:ext>
            </a:extLst>
          </p:cNvPr>
          <p:cNvSpPr>
            <a:spLocks noGrp="1"/>
          </p:cNvSpPr>
          <p:nvPr>
            <p:ph type="dt" sz="half" idx="10"/>
          </p:nvPr>
        </p:nvSpPr>
        <p:spPr/>
        <p:txBody>
          <a:bodyPr/>
          <a:lstStyle/>
          <a:p>
            <a:fld id="{D4B7EFC9-A874-4D9A-B30F-4A170AEE1387}" type="datetime1">
              <a:rPr lang="tr-TR" smtClean="0"/>
              <a:pPr/>
              <a:t>10.03.2025</a:t>
            </a:fld>
            <a:endParaRPr lang="tr-TR"/>
          </a:p>
        </p:txBody>
      </p:sp>
      <p:sp>
        <p:nvSpPr>
          <p:cNvPr id="6" name="Alt Bilgi Yer Tutucusu 5">
            <a:extLst>
              <a:ext uri="{FF2B5EF4-FFF2-40B4-BE49-F238E27FC236}">
                <a16:creationId xmlns:a16="http://schemas.microsoft.com/office/drawing/2014/main" xmlns="" id="{E19D6618-3D24-5EA4-0CEB-D7BC72F73A0B}"/>
              </a:ext>
            </a:extLst>
          </p:cNvPr>
          <p:cNvSpPr>
            <a:spLocks noGrp="1"/>
          </p:cNvSpPr>
          <p:nvPr>
            <p:ph type="ftr" sz="quarter" idx="11"/>
          </p:nvPr>
        </p:nvSpPr>
        <p:spPr/>
        <p:txBody>
          <a:bodyPr/>
          <a:lstStyle/>
          <a:p>
            <a:r>
              <a:rPr lang="tr-TR"/>
              <a:t>T.C. Giresun Üniversitesi İdari ve Mali İşler Daire Başkanlığı 2024</a:t>
            </a:r>
          </a:p>
        </p:txBody>
      </p:sp>
      <p:sp>
        <p:nvSpPr>
          <p:cNvPr id="7" name="Slayt Numarası Yer Tutucusu 6">
            <a:extLst>
              <a:ext uri="{FF2B5EF4-FFF2-40B4-BE49-F238E27FC236}">
                <a16:creationId xmlns:a16="http://schemas.microsoft.com/office/drawing/2014/main" xmlns="" id="{A8B396C8-E5A3-DB43-2F75-9B0AC0CC6654}"/>
              </a:ext>
            </a:extLst>
          </p:cNvPr>
          <p:cNvSpPr>
            <a:spLocks noGrp="1"/>
          </p:cNvSpPr>
          <p:nvPr>
            <p:ph type="sldNum" sz="quarter" idx="12"/>
          </p:nvPr>
        </p:nvSpPr>
        <p:spPr/>
        <p:txBody>
          <a:bodyPr/>
          <a:lstStyle/>
          <a:p>
            <a:fld id="{DDCAB600-E5E7-403C-AD3C-980C74B05230}" type="slidenum">
              <a:rPr lang="tr-TR" smtClean="0"/>
              <a:pPr/>
              <a:t>‹#›</a:t>
            </a:fld>
            <a:endParaRPr lang="tr-TR"/>
          </a:p>
        </p:txBody>
      </p:sp>
    </p:spTree>
    <p:extLst>
      <p:ext uri="{BB962C8B-B14F-4D97-AF65-F5344CB8AC3E}">
        <p14:creationId xmlns:p14="http://schemas.microsoft.com/office/powerpoint/2010/main" xmlns="" val="106296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2C43941-A278-9425-80D1-87EB690202CA}"/>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xmlns="" id="{D08CE0E5-200B-AF3C-B530-CF035265262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a:extLst>
              <a:ext uri="{FF2B5EF4-FFF2-40B4-BE49-F238E27FC236}">
                <a16:creationId xmlns:a16="http://schemas.microsoft.com/office/drawing/2014/main" xmlns="" id="{E56B5CBC-F28E-0D27-4408-4DAE21B9A61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C0FE8992-0AF7-7EF7-265E-31B45B9168AB}"/>
              </a:ext>
            </a:extLst>
          </p:cNvPr>
          <p:cNvSpPr>
            <a:spLocks noGrp="1"/>
          </p:cNvSpPr>
          <p:nvPr>
            <p:ph type="dt" sz="half" idx="10"/>
          </p:nvPr>
        </p:nvSpPr>
        <p:spPr/>
        <p:txBody>
          <a:bodyPr/>
          <a:lstStyle/>
          <a:p>
            <a:fld id="{C6860A85-6DC7-4D17-A55A-8F229CE920FA}" type="datetime1">
              <a:rPr lang="tr-TR" smtClean="0"/>
              <a:pPr/>
              <a:t>10.03.2025</a:t>
            </a:fld>
            <a:endParaRPr lang="tr-TR"/>
          </a:p>
        </p:txBody>
      </p:sp>
      <p:sp>
        <p:nvSpPr>
          <p:cNvPr id="6" name="Alt Bilgi Yer Tutucusu 5">
            <a:extLst>
              <a:ext uri="{FF2B5EF4-FFF2-40B4-BE49-F238E27FC236}">
                <a16:creationId xmlns:a16="http://schemas.microsoft.com/office/drawing/2014/main" xmlns="" id="{7FFB46AC-40AC-07A1-B662-3975FE82528A}"/>
              </a:ext>
            </a:extLst>
          </p:cNvPr>
          <p:cNvSpPr>
            <a:spLocks noGrp="1"/>
          </p:cNvSpPr>
          <p:nvPr>
            <p:ph type="ftr" sz="quarter" idx="11"/>
          </p:nvPr>
        </p:nvSpPr>
        <p:spPr/>
        <p:txBody>
          <a:bodyPr/>
          <a:lstStyle/>
          <a:p>
            <a:r>
              <a:rPr lang="tr-TR"/>
              <a:t>T.C. Giresun Üniversitesi İdari ve Mali İşler Daire Başkanlığı 2024</a:t>
            </a:r>
          </a:p>
        </p:txBody>
      </p:sp>
      <p:sp>
        <p:nvSpPr>
          <p:cNvPr id="7" name="Slayt Numarası Yer Tutucusu 6">
            <a:extLst>
              <a:ext uri="{FF2B5EF4-FFF2-40B4-BE49-F238E27FC236}">
                <a16:creationId xmlns:a16="http://schemas.microsoft.com/office/drawing/2014/main" xmlns="" id="{4BA2D65E-CEEF-EF5B-A713-4DA1EDAAAEAC}"/>
              </a:ext>
            </a:extLst>
          </p:cNvPr>
          <p:cNvSpPr>
            <a:spLocks noGrp="1"/>
          </p:cNvSpPr>
          <p:nvPr>
            <p:ph type="sldNum" sz="quarter" idx="12"/>
          </p:nvPr>
        </p:nvSpPr>
        <p:spPr/>
        <p:txBody>
          <a:bodyPr/>
          <a:lstStyle/>
          <a:p>
            <a:fld id="{DDCAB600-E5E7-403C-AD3C-980C74B05230}" type="slidenum">
              <a:rPr lang="tr-TR" smtClean="0"/>
              <a:pPr/>
              <a:t>‹#›</a:t>
            </a:fld>
            <a:endParaRPr lang="tr-TR"/>
          </a:p>
        </p:txBody>
      </p:sp>
    </p:spTree>
    <p:extLst>
      <p:ext uri="{BB962C8B-B14F-4D97-AF65-F5344CB8AC3E}">
        <p14:creationId xmlns:p14="http://schemas.microsoft.com/office/powerpoint/2010/main" xmlns="" val="1625611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xmlns="" id="{84B4357D-7369-9C3A-A576-076875A96EF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0E984D6F-ECB2-3052-0103-AAE65FC58FB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1930FC74-618E-3628-3402-B3C44E46C97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14ECE98-9D36-4676-913A-183ABA698432}" type="datetime1">
              <a:rPr lang="tr-TR" smtClean="0"/>
              <a:pPr/>
              <a:t>10.03.2025</a:t>
            </a:fld>
            <a:endParaRPr lang="tr-TR"/>
          </a:p>
        </p:txBody>
      </p:sp>
      <p:sp>
        <p:nvSpPr>
          <p:cNvPr id="5" name="Alt Bilgi Yer Tutucusu 4">
            <a:extLst>
              <a:ext uri="{FF2B5EF4-FFF2-40B4-BE49-F238E27FC236}">
                <a16:creationId xmlns:a16="http://schemas.microsoft.com/office/drawing/2014/main" xmlns="" id="{563EB9C5-27AA-71F6-BCBD-3EF98169F37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tr-TR"/>
              <a:t>T.C. Giresun Üniversitesi İdari ve Mali İşler Daire Başkanlığı 2024</a:t>
            </a:r>
          </a:p>
        </p:txBody>
      </p:sp>
      <p:sp>
        <p:nvSpPr>
          <p:cNvPr id="6" name="Slayt Numarası Yer Tutucusu 5">
            <a:extLst>
              <a:ext uri="{FF2B5EF4-FFF2-40B4-BE49-F238E27FC236}">
                <a16:creationId xmlns:a16="http://schemas.microsoft.com/office/drawing/2014/main" xmlns="" id="{42611847-7A28-DA57-16BE-AB0BC71E1DA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DCAB600-E5E7-403C-AD3C-980C74B05230}" type="slidenum">
              <a:rPr lang="tr-TR" smtClean="0"/>
              <a:pPr/>
              <a:t>‹#›</a:t>
            </a:fld>
            <a:endParaRPr lang="tr-TR"/>
          </a:p>
        </p:txBody>
      </p:sp>
    </p:spTree>
    <p:extLst>
      <p:ext uri="{BB962C8B-B14F-4D97-AF65-F5344CB8AC3E}">
        <p14:creationId xmlns:p14="http://schemas.microsoft.com/office/powerpoint/2010/main" xmlns="" val="34037145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18/10/relationships/comments" Target="../comments/modernComment_135_6804154C.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714348" y="2000240"/>
            <a:ext cx="8001056" cy="1857388"/>
          </a:xfrm>
        </p:spPr>
        <p:txBody>
          <a:bodyPr>
            <a:normAutofit lnSpcReduction="10000"/>
          </a:bodyPr>
          <a:lstStyle/>
          <a:p>
            <a:pPr algn="ctr"/>
            <a:endParaRPr lang="tr-TR" sz="4000" dirty="0">
              <a:latin typeface="+mj-lt"/>
            </a:endParaRPr>
          </a:p>
          <a:p>
            <a:pPr algn="ctr"/>
            <a:r>
              <a:rPr lang="tr-TR" sz="4000" dirty="0">
                <a:latin typeface="+mj-lt"/>
              </a:rPr>
              <a:t>DOĞRUDAN TEMİN EĞİTİMİNE </a:t>
            </a:r>
          </a:p>
          <a:p>
            <a:pPr algn="ctr"/>
            <a:r>
              <a:rPr lang="tr-TR" sz="4000" dirty="0"/>
              <a:t>HOŞ GELDİNİZ</a:t>
            </a:r>
            <a:endParaRPr lang="tr-TR" sz="4000" dirty="0">
              <a:latin typeface="+mj-lt"/>
            </a:endParaRPr>
          </a:p>
          <a:p>
            <a:pPr algn="ctr"/>
            <a:endParaRPr lang="tr-TR" b="1" dirty="0"/>
          </a:p>
          <a:p>
            <a:pPr algn="ctr"/>
            <a:endParaRPr lang="tr-TR" b="1" dirty="0"/>
          </a:p>
          <a:p>
            <a:pPr algn="ctr"/>
            <a:endParaRPr lang="tr-TR" sz="4000" dirty="0">
              <a:latin typeface="+mj-lt"/>
            </a:endParaRPr>
          </a:p>
        </p:txBody>
      </p:sp>
      <p:sp>
        <p:nvSpPr>
          <p:cNvPr id="6" name="5 Altbilgi Yer Tutucusu"/>
          <p:cNvSpPr>
            <a:spLocks noGrp="1"/>
          </p:cNvSpPr>
          <p:nvPr>
            <p:ph type="ftr" sz="quarter" idx="11"/>
          </p:nvPr>
        </p:nvSpPr>
        <p:spPr>
          <a:xfrm>
            <a:off x="2857488" y="6357958"/>
            <a:ext cx="4476768" cy="365125"/>
          </a:xfrm>
        </p:spPr>
        <p:txBody>
          <a:bodyPr/>
          <a:lstStyle/>
          <a:p>
            <a:pPr algn="ctr"/>
            <a:r>
              <a:rPr lang="tr-TR" dirty="0"/>
              <a:t>T.C. Giresun Üniversitesi İdari ve Mali İşler Daire Başkanlığı 2025</a:t>
            </a:r>
          </a:p>
        </p:txBody>
      </p:sp>
      <p:sp>
        <p:nvSpPr>
          <p:cNvPr id="4" name="2 Alt Başlık"/>
          <p:cNvSpPr txBox="1">
            <a:spLocks/>
          </p:cNvSpPr>
          <p:nvPr/>
        </p:nvSpPr>
        <p:spPr>
          <a:xfrm>
            <a:off x="3214678" y="4500570"/>
            <a:ext cx="3357586" cy="1857388"/>
          </a:xfrm>
          <a:prstGeom prst="rect">
            <a:avLst/>
          </a:prstGeom>
        </p:spPr>
        <p:txBody>
          <a:bodyPr vert="horz" lIns="0" rIns="18288">
            <a:noAutofit/>
          </a:bodyPr>
          <a:lstStyle/>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tr-TR" sz="1600" dirty="0">
                <a:latin typeface="+mj-lt"/>
              </a:rPr>
              <a:t>Hazırlayan: </a:t>
            </a:r>
          </a:p>
          <a:p>
            <a:pPr marR="45720" lvl="0" algn="ctr">
              <a:spcBef>
                <a:spcPct val="20000"/>
              </a:spcBef>
              <a:buClr>
                <a:schemeClr val="accent3"/>
              </a:buClr>
              <a:buSzPct val="95000"/>
            </a:pPr>
            <a:r>
              <a:rPr lang="tr-TR" sz="1600" dirty="0">
                <a:latin typeface="+mj-lt"/>
              </a:rPr>
              <a:t>Cengiz ÇAN </a:t>
            </a:r>
          </a:p>
          <a:p>
            <a:pPr marR="45720" lvl="0" algn="ctr">
              <a:spcBef>
                <a:spcPct val="20000"/>
              </a:spcBef>
              <a:buClr>
                <a:schemeClr val="accent3"/>
              </a:buClr>
              <a:buSzPct val="95000"/>
            </a:pPr>
            <a:r>
              <a:rPr lang="tr-TR" sz="1600" dirty="0">
                <a:latin typeface="+mj-lt"/>
              </a:rPr>
              <a:t>Şube Müdürü</a:t>
            </a:r>
          </a:p>
          <a:p>
            <a:pPr marR="45720" lvl="0" algn="ctr">
              <a:spcBef>
                <a:spcPct val="20000"/>
              </a:spcBef>
              <a:buClr>
                <a:schemeClr val="accent3"/>
              </a:buClr>
              <a:buSzPct val="95000"/>
            </a:pPr>
            <a:r>
              <a:rPr kumimoji="0" lang="tr-TR" sz="1600" b="0" i="0" u="none" strike="noStrike" kern="1200" cap="none" spc="0" normalizeH="0" baseline="0" noProof="0" dirty="0">
                <a:ln>
                  <a:noFill/>
                </a:ln>
                <a:solidFill>
                  <a:schemeClr val="tx1"/>
                </a:solidFill>
                <a:effectLst/>
                <a:uLnTx/>
                <a:uFillTx/>
                <a:latin typeface="+mj-lt"/>
                <a:ea typeface="+mn-ea"/>
                <a:cs typeface="+mn-cs"/>
              </a:rPr>
              <a:t>İdari  ve Mali İşler Daire Başkanlığı</a:t>
            </a:r>
          </a:p>
        </p:txBody>
      </p:sp>
      <p:sp>
        <p:nvSpPr>
          <p:cNvPr id="5" name="2 Alt Başlık"/>
          <p:cNvSpPr txBox="1">
            <a:spLocks/>
          </p:cNvSpPr>
          <p:nvPr/>
        </p:nvSpPr>
        <p:spPr>
          <a:xfrm>
            <a:off x="3286116" y="6000768"/>
            <a:ext cx="3500462" cy="629092"/>
          </a:xfrm>
          <a:prstGeom prst="rect">
            <a:avLst/>
          </a:prstGeom>
        </p:spPr>
        <p:txBody>
          <a:bodyPr vert="horz" lIns="0" rIns="18288">
            <a:noAutofit/>
          </a:bodyPr>
          <a:lstStyle/>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tr-TR" dirty="0">
                <a:latin typeface="+mj-lt"/>
              </a:rPr>
              <a:t>10.03.2025</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57290" y="642919"/>
            <a:ext cx="6696744" cy="7143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Tebliğ Ne Diyor</a:t>
            </a:r>
          </a:p>
        </p:txBody>
      </p:sp>
      <p:sp>
        <p:nvSpPr>
          <p:cNvPr id="3" name="2 İçerik Yer Tutucusu"/>
          <p:cNvSpPr>
            <a:spLocks noGrp="1"/>
          </p:cNvSpPr>
          <p:nvPr>
            <p:ph idx="1"/>
          </p:nvPr>
        </p:nvSpPr>
        <p:spPr/>
        <p:txBody>
          <a:bodyPr>
            <a:normAutofit fontScale="92500"/>
          </a:bodyPr>
          <a:lstStyle/>
          <a:p>
            <a:r>
              <a:rPr lang="tr-TR" b="1" dirty="0"/>
              <a:t>MADDE 12- </a:t>
            </a:r>
            <a:r>
              <a:rPr lang="tr-TR" dirty="0"/>
              <a:t>(1) </a:t>
            </a:r>
            <a:r>
              <a:rPr lang="tr-TR" b="1" u="sng" dirty="0"/>
              <a:t>Sadece gerçek veya tüzel tek kişinin ihtiyaç ile ilgili bilimsel, teknik, fikri veya sanatsal ve benzeri sebeplerle özel bir hakka sahip olması halinde, Kanunun 22 </a:t>
            </a:r>
            <a:r>
              <a:rPr lang="tr-TR" b="1" u="sng" dirty="0" err="1"/>
              <a:t>nci</a:t>
            </a:r>
            <a:r>
              <a:rPr lang="tr-TR" b="1" u="sng" dirty="0"/>
              <a:t> maddesinin birinci fıkrasının (b) bendi kapsamında alım yapılabilir. </a:t>
            </a:r>
            <a:r>
              <a:rPr lang="tr-TR" dirty="0"/>
              <a:t>Bu nedenle, ihale konusu mal veya hizmet, bilimsel, teknik, fikri veya sanatsal ve benzeri sebeplerle ve özel hakların korunması nedeniyle </a:t>
            </a:r>
            <a:r>
              <a:rPr lang="tr-TR" b="1" u="sng" dirty="0"/>
              <a:t>sadece belirli bir mal tedarikçisi veya hizmet sunucusu tarafından sağlanabiliyorsa</a:t>
            </a:r>
            <a:r>
              <a:rPr lang="tr-TR" dirty="0"/>
              <a:t>, anılan madde hükmüne göre ihtiyaçlar doğrudan temin yoluyla karşılanabilir.</a:t>
            </a:r>
          </a:p>
          <a:p>
            <a:r>
              <a:rPr lang="tr-TR" dirty="0"/>
              <a:t>(2) Diğer usullerle temini mümkün olmayan bilimsel yayın, fikir ve sanat eseri, belirli bir akademik kişiden eğitim ve benzeri mal veya hizmetler Kanunun 22 </a:t>
            </a:r>
            <a:r>
              <a:rPr lang="tr-TR" dirty="0" err="1"/>
              <a:t>nci</a:t>
            </a:r>
            <a:r>
              <a:rPr lang="tr-TR" dirty="0"/>
              <a:t> maddesinin birinci fıkrasının (b) bendi kapsamında temin edilebilir.</a:t>
            </a:r>
          </a:p>
          <a:p>
            <a:r>
              <a:rPr lang="tr-TR" dirty="0"/>
              <a:t>(3) Kanunun 22 </a:t>
            </a:r>
            <a:r>
              <a:rPr lang="tr-TR" dirty="0" err="1"/>
              <a:t>nci</a:t>
            </a:r>
            <a:r>
              <a:rPr lang="tr-TR" dirty="0"/>
              <a:t> maddesinin birinci fıkrasının (b) bendi kapsamında alım yapılmadan önce, bu Tebliğin 11 inci maddesinin birinci fıkrasında belirtilen işlem ve tespitlerin yapılması zorunludur.</a:t>
            </a:r>
          </a:p>
          <a:p>
            <a:endParaRPr lang="tr-TR" dirty="0"/>
          </a:p>
        </p:txBody>
      </p:sp>
      <p:sp>
        <p:nvSpPr>
          <p:cNvPr id="4" name="3 Altbilgi Yer Tutucusu"/>
          <p:cNvSpPr>
            <a:spLocks noGrp="1"/>
          </p:cNvSpPr>
          <p:nvPr>
            <p:ph type="ftr" sz="quarter" idx="11"/>
          </p:nvPr>
        </p:nvSpPr>
        <p:spPr/>
        <p:txBody>
          <a:bodyPr/>
          <a:lstStyle/>
          <a:p>
            <a:r>
              <a:rPr lang="tr-TR" dirty="0"/>
              <a:t>T.C. Giresun Üniversitesi İdari ve Mali İşler Daire Başkanlığı 2025</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1691964-5A24-F6C4-BDC1-0CB877C9A826}"/>
              </a:ext>
            </a:extLst>
          </p:cNvPr>
          <p:cNvSpPr>
            <a:spLocks noGrp="1"/>
          </p:cNvSpPr>
          <p:nvPr>
            <p:ph type="title"/>
          </p:nvPr>
        </p:nvSpPr>
        <p:spPr/>
        <p:txBody>
          <a:bodyPr/>
          <a:lstStyle/>
          <a:p>
            <a:r>
              <a:rPr lang="tr-TR" dirty="0"/>
              <a:t>                                  </a:t>
            </a:r>
            <a:r>
              <a:rPr lang="tr-TR" b="1" dirty="0"/>
              <a:t> 22/c</a:t>
            </a:r>
          </a:p>
        </p:txBody>
      </p:sp>
      <p:sp>
        <p:nvSpPr>
          <p:cNvPr id="3" name="İçerik Yer Tutucusu 2">
            <a:extLst>
              <a:ext uri="{FF2B5EF4-FFF2-40B4-BE49-F238E27FC236}">
                <a16:creationId xmlns:a16="http://schemas.microsoft.com/office/drawing/2014/main" xmlns="" id="{F6B480F2-B814-BDDF-93D8-11817485B803}"/>
              </a:ext>
            </a:extLst>
          </p:cNvPr>
          <p:cNvSpPr>
            <a:spLocks noGrp="1"/>
          </p:cNvSpPr>
          <p:nvPr>
            <p:ph idx="1"/>
          </p:nvPr>
        </p:nvSpPr>
        <p:spPr/>
        <p:txBody>
          <a:bodyPr>
            <a:normAutofit lnSpcReduction="10000"/>
          </a:bodyPr>
          <a:lstStyle/>
          <a:p>
            <a:pPr algn="just">
              <a:buNone/>
            </a:pPr>
            <a:r>
              <a:rPr lang="tr-TR" sz="2800" b="1" i="1" dirty="0"/>
              <a:t>Mevcut mal, ekipman, teknoloji veya hizmetlerle uyumun ve standardizasyonun sağlanması için zorunlu olan mal ve hizmetlerin, asıl sözleşmeye dayalı olarak düzenlenecek ve toplam süreleri üç yılı geçmeyecek sözleşmelerle </a:t>
            </a:r>
            <a:r>
              <a:rPr lang="tr-TR" sz="2800" b="1" i="1" u="sng" dirty="0"/>
              <a:t>ilk alım yapılan </a:t>
            </a:r>
            <a:r>
              <a:rPr lang="tr-TR" sz="2800" b="1" i="1" dirty="0"/>
              <a:t>gerçek veya tüzel kişiden alınması.</a:t>
            </a:r>
          </a:p>
          <a:p>
            <a:pPr algn="just">
              <a:buNone/>
            </a:pPr>
            <a:endParaRPr lang="tr-TR" b="1" i="1" dirty="0"/>
          </a:p>
          <a:p>
            <a:pPr algn="just">
              <a:buNone/>
            </a:pPr>
            <a:endParaRPr lang="tr-TR" b="1" i="1" dirty="0"/>
          </a:p>
          <a:p>
            <a:pPr algn="just">
              <a:buNone/>
            </a:pPr>
            <a:endParaRPr lang="tr-TR" b="1" i="1" dirty="0"/>
          </a:p>
          <a:p>
            <a:pPr algn="just">
              <a:buNone/>
            </a:pPr>
            <a:r>
              <a:rPr lang="tr-TR" dirty="0"/>
              <a:t>Örnek : Daha önceden herhangi bir alım usulüyle satın alınan bir yazılım için 3 yılı geçmeyecek süreyle güncelleme ve destek hizmeti almak.</a:t>
            </a:r>
          </a:p>
          <a:p>
            <a:endParaRPr lang="tr-TR" dirty="0"/>
          </a:p>
        </p:txBody>
      </p:sp>
      <p:sp>
        <p:nvSpPr>
          <p:cNvPr id="4" name="Alt Bilgi Yer Tutucusu 3">
            <a:extLst>
              <a:ext uri="{FF2B5EF4-FFF2-40B4-BE49-F238E27FC236}">
                <a16:creationId xmlns:a16="http://schemas.microsoft.com/office/drawing/2014/main" xmlns="" id="{37FBEE01-D02B-EF5A-DB1A-8E07F49051CF}"/>
              </a:ext>
            </a:extLst>
          </p:cNvPr>
          <p:cNvSpPr>
            <a:spLocks noGrp="1"/>
          </p:cNvSpPr>
          <p:nvPr>
            <p:ph type="ftr" sz="quarter" idx="11"/>
          </p:nvPr>
        </p:nvSpPr>
        <p:spPr/>
        <p:txBody>
          <a:bodyPr/>
          <a:lstStyle/>
          <a:p>
            <a:r>
              <a:rPr lang="tr-TR" dirty="0"/>
              <a:t>T.C. Giresun Üniversitesi İdari ve Mali İşler Daire Başkanlığı 2025</a:t>
            </a:r>
          </a:p>
        </p:txBody>
      </p:sp>
    </p:spTree>
    <p:extLst>
      <p:ext uri="{BB962C8B-B14F-4D97-AF65-F5344CB8AC3E}">
        <p14:creationId xmlns:p14="http://schemas.microsoft.com/office/powerpoint/2010/main" xmlns="" val="1292588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a:extLst>
              <a:ext uri="{FF2B5EF4-FFF2-40B4-BE49-F238E27FC236}">
                <a16:creationId xmlns:a16="http://schemas.microsoft.com/office/drawing/2014/main" xmlns="" id="{EF337DF0-FE8A-A5FD-0D79-09B9512AF359}"/>
              </a:ext>
            </a:extLst>
          </p:cNvPr>
          <p:cNvPicPr>
            <a:picLocks noGrp="1" noChangeAspect="1"/>
          </p:cNvPicPr>
          <p:nvPr>
            <p:ph idx="1"/>
          </p:nvPr>
        </p:nvPicPr>
        <p:blipFill>
          <a:blip r:embed="rId2"/>
          <a:stretch>
            <a:fillRect/>
          </a:stretch>
        </p:blipFill>
        <p:spPr>
          <a:xfrm>
            <a:off x="662834" y="1268760"/>
            <a:ext cx="7818332" cy="3306913"/>
          </a:xfrm>
        </p:spPr>
      </p:pic>
      <p:sp>
        <p:nvSpPr>
          <p:cNvPr id="4" name="Alt Bilgi Yer Tutucusu 3">
            <a:extLst>
              <a:ext uri="{FF2B5EF4-FFF2-40B4-BE49-F238E27FC236}">
                <a16:creationId xmlns:a16="http://schemas.microsoft.com/office/drawing/2014/main" xmlns="" id="{8983F6F9-D187-F898-7793-DB84312FE50F}"/>
              </a:ext>
            </a:extLst>
          </p:cNvPr>
          <p:cNvSpPr>
            <a:spLocks noGrp="1"/>
          </p:cNvSpPr>
          <p:nvPr>
            <p:ph type="ftr" sz="quarter" idx="11"/>
          </p:nvPr>
        </p:nvSpPr>
        <p:spPr/>
        <p:txBody>
          <a:bodyPr/>
          <a:lstStyle/>
          <a:p>
            <a:r>
              <a:rPr lang="tr-TR" dirty="0"/>
              <a:t>T.C. Giresun Üniversitesi İdari ve Mali İşler Daire Başkanlığı 2025</a:t>
            </a:r>
          </a:p>
        </p:txBody>
      </p:sp>
    </p:spTree>
    <p:extLst>
      <p:ext uri="{BB962C8B-B14F-4D97-AF65-F5344CB8AC3E}">
        <p14:creationId xmlns:p14="http://schemas.microsoft.com/office/powerpoint/2010/main" xmlns="" val="200700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28650" y="365127"/>
            <a:ext cx="7886700" cy="1063610"/>
          </a:xfrm>
        </p:spPr>
        <p:txBody>
          <a:bodyPr/>
          <a:lstStyle/>
          <a:p>
            <a:r>
              <a:rPr lang="tr-TR" dirty="0"/>
              <a:t>Tebliğ Ne Diyor</a:t>
            </a:r>
          </a:p>
        </p:txBody>
      </p:sp>
      <p:sp>
        <p:nvSpPr>
          <p:cNvPr id="3" name="2 İçerik Yer Tutucusu"/>
          <p:cNvSpPr>
            <a:spLocks noGrp="1"/>
          </p:cNvSpPr>
          <p:nvPr>
            <p:ph idx="1"/>
          </p:nvPr>
        </p:nvSpPr>
        <p:spPr>
          <a:xfrm>
            <a:off x="628650" y="1428736"/>
            <a:ext cx="7886700" cy="4748227"/>
          </a:xfrm>
        </p:spPr>
        <p:txBody>
          <a:bodyPr>
            <a:normAutofit fontScale="92500" lnSpcReduction="20000"/>
          </a:bodyPr>
          <a:lstStyle/>
          <a:p>
            <a:r>
              <a:rPr lang="tr-TR" b="1" dirty="0"/>
              <a:t>MADDE 13- </a:t>
            </a:r>
            <a:r>
              <a:rPr lang="tr-TR" dirty="0"/>
              <a:t>(1) Mevcut mal, ekipman, teknoloji veya hizmetlerle uyumun ve standardizasyonun sağlanması için zorunlu olan mal ve hizmetler, ilk alım yapılan gerçek veya tüzel kişiden asıl sözleşmeye dayalı olarak düzenlenecek ve toplam süreleri üç yılı geçmeyecek sözleşmelerle, Kanunun 22 </a:t>
            </a:r>
            <a:r>
              <a:rPr lang="tr-TR" dirty="0" err="1"/>
              <a:t>nci</a:t>
            </a:r>
            <a:r>
              <a:rPr lang="tr-TR" dirty="0"/>
              <a:t> maddesinin birinci fıkrasının (c) bendi kapsamında temin edilebilir. </a:t>
            </a:r>
            <a:r>
              <a:rPr lang="tr-TR" b="1" u="sng" dirty="0"/>
              <a:t>Anılan bent kapsamında alım yapabilmek için idarelerin teknik birimlerince, mevcut mal, ekipman, teknoloji veya hizmetlerle uyumun ve standardizasyonun sağlanmasının zorunlu olduğu tespit edilir.</a:t>
            </a:r>
            <a:r>
              <a:rPr lang="tr-TR" dirty="0"/>
              <a:t> Bu tespitin yapılmasında ilgili kurum ve kuruluşlardan teknik yardım alınabilir.</a:t>
            </a:r>
          </a:p>
          <a:p>
            <a:r>
              <a:rPr lang="tr-TR" dirty="0"/>
              <a:t>(2) </a:t>
            </a:r>
            <a:r>
              <a:rPr lang="tr-TR" b="1" u="sng" dirty="0"/>
              <a:t>Bu madde kapsamında yapılacak alımlarda, ihtiyacın, asıl sözleşmeye bağlanan mal ve hizmet alımıyla ilgili olarak önceden öngörülmemekle birlikte asıl ihtiyacın gereği olarak ortaya çıkmasına ve tamamlayıcı nitelikte olmasına dikkat edilmesi gerekmektedir.</a:t>
            </a:r>
          </a:p>
          <a:p>
            <a:r>
              <a:rPr lang="tr-TR" dirty="0"/>
              <a:t>(3) Kanunun 22 </a:t>
            </a:r>
            <a:r>
              <a:rPr lang="tr-TR" dirty="0" err="1"/>
              <a:t>nci</a:t>
            </a:r>
            <a:r>
              <a:rPr lang="tr-TR" dirty="0"/>
              <a:t> maddesinin birinci fıkrasının (c) bendi kapsamında temin edilecek mal ve hizmet alımları arasında kabul edilebilir doğal bir bağlantı bulunmalıdır.</a:t>
            </a:r>
          </a:p>
          <a:p>
            <a:r>
              <a:rPr lang="tr-TR" dirty="0"/>
              <a:t>(4) Kanunun 22 </a:t>
            </a:r>
            <a:r>
              <a:rPr lang="tr-TR" dirty="0" err="1"/>
              <a:t>nci</a:t>
            </a:r>
            <a:r>
              <a:rPr lang="tr-TR" dirty="0"/>
              <a:t> maddesinin birinci fıkrasının (c) bendi kapsamında alım yapılmadan önce, bu Tebliğin 11 inci maddesinin birinci fıkrasında belirtilen işlem ve tespitlerin yapılması zorunludur.</a:t>
            </a:r>
          </a:p>
          <a:p>
            <a:endParaRPr lang="tr-TR" dirty="0"/>
          </a:p>
        </p:txBody>
      </p:sp>
      <p:sp>
        <p:nvSpPr>
          <p:cNvPr id="4" name="3 Altbilgi Yer Tutucusu"/>
          <p:cNvSpPr>
            <a:spLocks noGrp="1"/>
          </p:cNvSpPr>
          <p:nvPr>
            <p:ph type="ftr" sz="quarter" idx="11"/>
          </p:nvPr>
        </p:nvSpPr>
        <p:spPr/>
        <p:txBody>
          <a:bodyPr/>
          <a:lstStyle/>
          <a:p>
            <a:r>
              <a:rPr lang="tr-TR" dirty="0"/>
              <a:t>T.C. Giresun Üniversitesi İdari ve Mali İşler Daire Başkanlığı 2025</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BA9E41E-3FCD-9C9C-B281-B85C28050F0E}"/>
              </a:ext>
            </a:extLst>
          </p:cNvPr>
          <p:cNvSpPr>
            <a:spLocks noGrp="1"/>
          </p:cNvSpPr>
          <p:nvPr>
            <p:ph type="title"/>
          </p:nvPr>
        </p:nvSpPr>
        <p:spPr/>
        <p:txBody>
          <a:bodyPr/>
          <a:lstStyle/>
          <a:p>
            <a:pPr algn="ctr"/>
            <a:r>
              <a:rPr lang="tr-TR" b="1" dirty="0"/>
              <a:t>22/d</a:t>
            </a:r>
          </a:p>
        </p:txBody>
      </p:sp>
      <p:sp>
        <p:nvSpPr>
          <p:cNvPr id="3" name="İçerik Yer Tutucusu 2">
            <a:extLst>
              <a:ext uri="{FF2B5EF4-FFF2-40B4-BE49-F238E27FC236}">
                <a16:creationId xmlns:a16="http://schemas.microsoft.com/office/drawing/2014/main" xmlns="" id="{F7F1E00D-B301-2F2F-2E24-7EA687D05D0E}"/>
              </a:ext>
            </a:extLst>
          </p:cNvPr>
          <p:cNvSpPr>
            <a:spLocks noGrp="1"/>
          </p:cNvSpPr>
          <p:nvPr>
            <p:ph idx="1"/>
          </p:nvPr>
        </p:nvSpPr>
        <p:spPr/>
        <p:txBody>
          <a:bodyPr>
            <a:normAutofit fontScale="92500"/>
          </a:bodyPr>
          <a:lstStyle/>
          <a:p>
            <a:pPr>
              <a:buNone/>
            </a:pPr>
            <a:r>
              <a:rPr lang="tr-TR" sz="2800" b="1" i="1" dirty="0">
                <a:cs typeface="Arial" pitchFamily="34" charset="0"/>
              </a:rPr>
              <a:t>Büyükşehir belediyesi sınırları dahilinde bulunan idarelerin 2025 yılı için KDV hariç </a:t>
            </a:r>
            <a:r>
              <a:rPr lang="tr-TR" sz="2800" b="1" i="1" u="sng" dirty="0">
                <a:cs typeface="Arial" pitchFamily="34" charset="0"/>
              </a:rPr>
              <a:t>800.366TL</a:t>
            </a:r>
            <a:r>
              <a:rPr lang="tr-TR" sz="2800" b="1" i="1" dirty="0">
                <a:cs typeface="Arial" pitchFamily="34" charset="0"/>
              </a:rPr>
              <a:t>, diğer idarelerin KDV hariç </a:t>
            </a:r>
            <a:r>
              <a:rPr lang="tr-TR" sz="2800" b="1" i="1" u="sng" dirty="0">
                <a:cs typeface="Arial" pitchFamily="34" charset="0"/>
              </a:rPr>
              <a:t>266.618TL</a:t>
            </a:r>
            <a:r>
              <a:rPr lang="tr-TR" sz="2800" b="1" i="1" dirty="0">
                <a:cs typeface="Arial" pitchFamily="34" charset="0"/>
              </a:rPr>
              <a:t>’sini aşmayan ihtiyaçları ile temsil ağırlama faaliyetleri kapsamında yapılacak konaklama, seyahat ve iaşeye ilişkin alımlar.</a:t>
            </a:r>
          </a:p>
          <a:p>
            <a:pPr algn="just">
              <a:buNone/>
            </a:pPr>
            <a:endParaRPr lang="tr-TR" b="1" i="1" dirty="0">
              <a:cs typeface="Arial" pitchFamily="34" charset="0"/>
            </a:endParaRPr>
          </a:p>
          <a:p>
            <a:pPr algn="just">
              <a:buNone/>
            </a:pPr>
            <a:endParaRPr lang="tr-TR" b="1" i="1" dirty="0">
              <a:cs typeface="Arial" pitchFamily="34" charset="0"/>
            </a:endParaRPr>
          </a:p>
          <a:p>
            <a:pPr algn="just">
              <a:buNone/>
            </a:pPr>
            <a:r>
              <a:rPr lang="tr-TR" dirty="0">
                <a:cs typeface="Arial" pitchFamily="34" charset="0"/>
              </a:rPr>
              <a:t>Örnek 1: Tüketim Malzemeleri (Kırtasiye, temizlik, tabela vb. alımları) </a:t>
            </a:r>
          </a:p>
          <a:p>
            <a:pPr algn="just">
              <a:buNone/>
            </a:pPr>
            <a:r>
              <a:rPr lang="tr-TR" dirty="0">
                <a:cs typeface="Arial" pitchFamily="34" charset="0"/>
              </a:rPr>
              <a:t>Örnek 2: Demirbaş Alımları (Makine, cihaz, mobilya vb. alımları)</a:t>
            </a:r>
          </a:p>
          <a:p>
            <a:pPr algn="just">
              <a:buNone/>
            </a:pPr>
            <a:r>
              <a:rPr lang="tr-TR" dirty="0">
                <a:cs typeface="Arial" pitchFamily="34" charset="0"/>
              </a:rPr>
              <a:t>Örnek 3: Bakım Onarım ve Yazılım (Makine, teçhizat, taşıt bakım onarımları ve paket program vb. alımları)</a:t>
            </a:r>
          </a:p>
          <a:p>
            <a:pPr algn="just">
              <a:buNone/>
            </a:pPr>
            <a:r>
              <a:rPr lang="tr-TR" dirty="0">
                <a:cs typeface="Arial" pitchFamily="34" charset="0"/>
              </a:rPr>
              <a:t>Örnek 4: Hizmet Alımı (ilaçlama, taşıt sigorta vb. hizmet alımları)</a:t>
            </a:r>
          </a:p>
          <a:p>
            <a:endParaRPr lang="tr-TR" dirty="0"/>
          </a:p>
        </p:txBody>
      </p:sp>
      <p:sp>
        <p:nvSpPr>
          <p:cNvPr id="4" name="Alt Bilgi Yer Tutucusu 3">
            <a:extLst>
              <a:ext uri="{FF2B5EF4-FFF2-40B4-BE49-F238E27FC236}">
                <a16:creationId xmlns:a16="http://schemas.microsoft.com/office/drawing/2014/main" xmlns="" id="{9B4154DD-586D-67E8-C486-F1B1D20541A8}"/>
              </a:ext>
            </a:extLst>
          </p:cNvPr>
          <p:cNvSpPr>
            <a:spLocks noGrp="1"/>
          </p:cNvSpPr>
          <p:nvPr>
            <p:ph type="ftr" sz="quarter" idx="11"/>
          </p:nvPr>
        </p:nvSpPr>
        <p:spPr/>
        <p:txBody>
          <a:bodyPr/>
          <a:lstStyle/>
          <a:p>
            <a:r>
              <a:rPr lang="tr-TR" dirty="0"/>
              <a:t>T.C. Giresun Üniversitesi İdari ve Mali İşler Daire Başkanlığı 2025</a:t>
            </a:r>
          </a:p>
        </p:txBody>
      </p:sp>
    </p:spTree>
    <p:extLst>
      <p:ext uri="{BB962C8B-B14F-4D97-AF65-F5344CB8AC3E}">
        <p14:creationId xmlns:p14="http://schemas.microsoft.com/office/powerpoint/2010/main" xmlns="" val="506036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Tebliğ Ne Diyor</a:t>
            </a:r>
          </a:p>
        </p:txBody>
      </p:sp>
      <p:sp>
        <p:nvSpPr>
          <p:cNvPr id="3" name="2 İçerik Yer Tutucusu"/>
          <p:cNvSpPr>
            <a:spLocks noGrp="1"/>
          </p:cNvSpPr>
          <p:nvPr>
            <p:ph idx="1"/>
          </p:nvPr>
        </p:nvSpPr>
        <p:spPr/>
        <p:txBody>
          <a:bodyPr/>
          <a:lstStyle/>
          <a:p>
            <a:r>
              <a:rPr lang="tr-TR" b="1" dirty="0"/>
              <a:t>MADDE 14- </a:t>
            </a:r>
            <a:r>
              <a:rPr lang="tr-TR" dirty="0"/>
              <a:t>(1) Kurum tarafından her yıl güncellenen parasal limitleri aşmayan mal ve hizmet alımları ve yapım işleri ile temsil ağırlama faaliyetleri için yapılacak konaklama, seyahat ve iaşeye ilişkin mal ve hizmet alımları Kanunun 22 </a:t>
            </a:r>
            <a:r>
              <a:rPr lang="tr-TR" dirty="0" err="1"/>
              <a:t>nci</a:t>
            </a:r>
            <a:r>
              <a:rPr lang="tr-TR" dirty="0"/>
              <a:t> maddesinin birinci fıkrasının (d) bendi kapsamında yapılabilir.</a:t>
            </a:r>
          </a:p>
          <a:p>
            <a:r>
              <a:rPr lang="tr-TR" dirty="0"/>
              <a:t>(2) İşin niteliğine göre idareler yapacakları günlük ve küçük ölçekli alımlar için genel bir onay belgesi düzenleyebilecekleri gibi her bir alım için ayrı onay belgesi de düzenleyebilirler. İlgili mevzuatı çerçevesinde düzenlenmesi gerekli olan harcama belgeleri onay belgesine eklenir.</a:t>
            </a:r>
          </a:p>
          <a:p>
            <a:r>
              <a:rPr lang="tr-TR" dirty="0"/>
              <a:t>(3) Parasal limitler dâhilinde yapılacak alımlarda, piyasada yapılan fiyat araştırması sonucunda bu limitlerin aşılacağının tespit edilmesi halinde, ihtiyacın Kanunun ilgili hükümlerine göre ihale yoluyla temin edilmesi gerekir.</a:t>
            </a:r>
          </a:p>
          <a:p>
            <a:endParaRPr lang="tr-TR" dirty="0"/>
          </a:p>
        </p:txBody>
      </p:sp>
      <p:sp>
        <p:nvSpPr>
          <p:cNvPr id="4" name="3 Altbilgi Yer Tutucusu"/>
          <p:cNvSpPr>
            <a:spLocks noGrp="1"/>
          </p:cNvSpPr>
          <p:nvPr>
            <p:ph type="ftr" sz="quarter" idx="11"/>
          </p:nvPr>
        </p:nvSpPr>
        <p:spPr/>
        <p:txBody>
          <a:bodyPr/>
          <a:lstStyle/>
          <a:p>
            <a:r>
              <a:rPr lang="tr-TR"/>
              <a:t>T.C. Giresun Üniversitesi İdari ve Mali İşler Daire Başkanlığı 2024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28650" y="1142984"/>
            <a:ext cx="7886700" cy="5033979"/>
          </a:xfrm>
        </p:spPr>
        <p:txBody>
          <a:bodyPr>
            <a:normAutofit lnSpcReduction="10000"/>
          </a:bodyPr>
          <a:lstStyle/>
          <a:p>
            <a:r>
              <a:rPr lang="tr-TR" dirty="0"/>
              <a:t>(4) Kanunun 18 inci maddesinde öngörülen ihale usulleriyle temin edilmesi gereken ihtiyaçlar, parasal limitlerin altında kalacak şekilde adet, kısım veya gruplara bölünmek suretiyle temin edilemez.</a:t>
            </a:r>
          </a:p>
          <a:p>
            <a:r>
              <a:rPr lang="tr-TR" dirty="0"/>
              <a:t>(5) Alım yapacak idarenin tabi olduğu parasal limit, idarenin büyükşehir belediyesi mücavir alan sınırları içerisinde bulunup bulunmadığına göre belirlenir. Ancak, büyükşehir belediyesi mücavir alan sınırları içerisindeki bir idarenin, büyükşehir belediyesi mücavir alan sınırları dışında olan başka bir idare adına alım yapması durumunda, adına alım yapılan idareler için belirlenen parasal limit uygulanır.</a:t>
            </a:r>
          </a:p>
          <a:p>
            <a:r>
              <a:rPr lang="tr-TR" dirty="0"/>
              <a:t>(6) İdarelerce işletilen eğitim ve dinlenme tesisi, ordu evi, askeri gazino, misafirhane, çocuk bakımevi, kreş, spor tesisi, kantin ve benzeri sosyal tesisler tarafından, bu tesislerden yararlananların tercihine göre satılmak üzere Kanunun 22 </a:t>
            </a:r>
            <a:r>
              <a:rPr lang="tr-TR" dirty="0" err="1"/>
              <a:t>nci</a:t>
            </a:r>
            <a:r>
              <a:rPr lang="tr-TR" dirty="0"/>
              <a:t> maddesinin birinci fıkrasının (d) bendi kapsamında yapılacak mamul mal alımlarında, marka belirtilmeden yararlananların tercihinin karşılanamayacağı hallerde, marka belirtilmek suretiyle alım yapılabilir.</a:t>
            </a:r>
          </a:p>
          <a:p>
            <a:endParaRPr lang="tr-TR" dirty="0"/>
          </a:p>
        </p:txBody>
      </p:sp>
      <p:sp>
        <p:nvSpPr>
          <p:cNvPr id="4" name="3 Altbilgi Yer Tutucusu"/>
          <p:cNvSpPr>
            <a:spLocks noGrp="1"/>
          </p:cNvSpPr>
          <p:nvPr>
            <p:ph type="ftr" sz="quarter" idx="11"/>
          </p:nvPr>
        </p:nvSpPr>
        <p:spPr/>
        <p:txBody>
          <a:bodyPr/>
          <a:lstStyle/>
          <a:p>
            <a:r>
              <a:rPr lang="tr-TR"/>
              <a:t>T.C. Giresun Üniversitesi İdari ve Mali İşler Daire Başkanlığı 2024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AFE4739-15AA-8A17-7E34-E3262443DB97}"/>
              </a:ext>
            </a:extLst>
          </p:cNvPr>
          <p:cNvSpPr>
            <a:spLocks noGrp="1"/>
          </p:cNvSpPr>
          <p:nvPr>
            <p:ph type="title"/>
          </p:nvPr>
        </p:nvSpPr>
        <p:spPr/>
        <p:txBody>
          <a:bodyPr/>
          <a:lstStyle/>
          <a:p>
            <a:pPr algn="ctr"/>
            <a:r>
              <a:rPr lang="tr-TR" b="1" dirty="0"/>
              <a:t>22/e</a:t>
            </a:r>
          </a:p>
        </p:txBody>
      </p:sp>
      <p:sp>
        <p:nvSpPr>
          <p:cNvPr id="3" name="İçerik Yer Tutucusu 2">
            <a:extLst>
              <a:ext uri="{FF2B5EF4-FFF2-40B4-BE49-F238E27FC236}">
                <a16:creationId xmlns:a16="http://schemas.microsoft.com/office/drawing/2014/main" xmlns="" id="{7B5AAF79-C1C7-557B-54FD-7F34F3410C5E}"/>
              </a:ext>
            </a:extLst>
          </p:cNvPr>
          <p:cNvSpPr>
            <a:spLocks noGrp="1"/>
          </p:cNvSpPr>
          <p:nvPr>
            <p:ph idx="1"/>
          </p:nvPr>
        </p:nvSpPr>
        <p:spPr/>
        <p:txBody>
          <a:bodyPr/>
          <a:lstStyle/>
          <a:p>
            <a:pPr>
              <a:buNone/>
            </a:pPr>
            <a:r>
              <a:rPr lang="tr-TR" sz="2800" b="1" i="1" dirty="0">
                <a:cs typeface="Arial" pitchFamily="34" charset="0"/>
              </a:rPr>
              <a:t>İdarelerin ihtiyacına uygun taşınmaz mal alımı veya kiralanması,</a:t>
            </a:r>
          </a:p>
          <a:p>
            <a:endParaRPr lang="tr-TR" dirty="0"/>
          </a:p>
        </p:txBody>
      </p:sp>
      <p:sp>
        <p:nvSpPr>
          <p:cNvPr id="4" name="Alt Bilgi Yer Tutucusu 3">
            <a:extLst>
              <a:ext uri="{FF2B5EF4-FFF2-40B4-BE49-F238E27FC236}">
                <a16:creationId xmlns:a16="http://schemas.microsoft.com/office/drawing/2014/main" xmlns="" id="{3FFCC79F-4F42-CFB8-7DDF-548D6DC800D4}"/>
              </a:ext>
            </a:extLst>
          </p:cNvPr>
          <p:cNvSpPr>
            <a:spLocks noGrp="1"/>
          </p:cNvSpPr>
          <p:nvPr>
            <p:ph type="ftr" sz="quarter" idx="11"/>
          </p:nvPr>
        </p:nvSpPr>
        <p:spPr/>
        <p:txBody>
          <a:bodyPr/>
          <a:lstStyle/>
          <a:p>
            <a:r>
              <a:rPr lang="tr-TR" dirty="0"/>
              <a:t>T.C. Giresun Üniversitesi İdari ve Mali İşler Daire Başkanlığı 2025</a:t>
            </a:r>
          </a:p>
        </p:txBody>
      </p:sp>
    </p:spTree>
    <p:extLst>
      <p:ext uri="{BB962C8B-B14F-4D97-AF65-F5344CB8AC3E}">
        <p14:creationId xmlns:p14="http://schemas.microsoft.com/office/powerpoint/2010/main" xmlns="" val="1322514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a:extLst>
              <a:ext uri="{FF2B5EF4-FFF2-40B4-BE49-F238E27FC236}">
                <a16:creationId xmlns:a16="http://schemas.microsoft.com/office/drawing/2014/main" xmlns="" id="{2FC040D1-A2BE-758E-B3CA-4F1CDC840D04}"/>
              </a:ext>
            </a:extLst>
          </p:cNvPr>
          <p:cNvPicPr>
            <a:picLocks noGrp="1" noChangeAspect="1"/>
          </p:cNvPicPr>
          <p:nvPr>
            <p:ph idx="1"/>
          </p:nvPr>
        </p:nvPicPr>
        <p:blipFill>
          <a:blip r:embed="rId2"/>
          <a:stretch>
            <a:fillRect/>
          </a:stretch>
        </p:blipFill>
        <p:spPr>
          <a:xfrm>
            <a:off x="627589" y="908720"/>
            <a:ext cx="7890113" cy="3672408"/>
          </a:xfrm>
        </p:spPr>
      </p:pic>
      <p:sp>
        <p:nvSpPr>
          <p:cNvPr id="4" name="Alt Bilgi Yer Tutucusu 3">
            <a:extLst>
              <a:ext uri="{FF2B5EF4-FFF2-40B4-BE49-F238E27FC236}">
                <a16:creationId xmlns:a16="http://schemas.microsoft.com/office/drawing/2014/main" xmlns="" id="{3239CE9A-B3A5-D48C-ADBA-C46940349A7D}"/>
              </a:ext>
            </a:extLst>
          </p:cNvPr>
          <p:cNvSpPr>
            <a:spLocks noGrp="1"/>
          </p:cNvSpPr>
          <p:nvPr>
            <p:ph type="ftr" sz="quarter" idx="11"/>
          </p:nvPr>
        </p:nvSpPr>
        <p:spPr/>
        <p:txBody>
          <a:bodyPr/>
          <a:lstStyle/>
          <a:p>
            <a:r>
              <a:rPr lang="tr-TR" dirty="0"/>
              <a:t>T.C. Giresun Üniversitesi İdari ve Mali İşler Daire Başkanlığı 2025</a:t>
            </a:r>
          </a:p>
        </p:txBody>
      </p:sp>
    </p:spTree>
    <p:extLst>
      <p:ext uri="{BB962C8B-B14F-4D97-AF65-F5344CB8AC3E}">
        <p14:creationId xmlns:p14="http://schemas.microsoft.com/office/powerpoint/2010/main" xmlns="" val="2546275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E939990-17DD-F5B9-FC6A-81A417A58472}"/>
              </a:ext>
            </a:extLst>
          </p:cNvPr>
          <p:cNvSpPr>
            <a:spLocks noGrp="1"/>
          </p:cNvSpPr>
          <p:nvPr>
            <p:ph type="title"/>
          </p:nvPr>
        </p:nvSpPr>
        <p:spPr/>
        <p:txBody>
          <a:bodyPr/>
          <a:lstStyle/>
          <a:p>
            <a:pPr algn="ctr"/>
            <a:r>
              <a:rPr lang="tr-TR" b="1" dirty="0"/>
              <a:t>22/f</a:t>
            </a:r>
          </a:p>
        </p:txBody>
      </p:sp>
      <p:sp>
        <p:nvSpPr>
          <p:cNvPr id="3" name="İçerik Yer Tutucusu 2">
            <a:extLst>
              <a:ext uri="{FF2B5EF4-FFF2-40B4-BE49-F238E27FC236}">
                <a16:creationId xmlns:a16="http://schemas.microsoft.com/office/drawing/2014/main" xmlns="" id="{CF821FFA-1092-CBF6-9395-7A412D434BB8}"/>
              </a:ext>
            </a:extLst>
          </p:cNvPr>
          <p:cNvSpPr>
            <a:spLocks noGrp="1"/>
          </p:cNvSpPr>
          <p:nvPr>
            <p:ph idx="1"/>
          </p:nvPr>
        </p:nvSpPr>
        <p:spPr/>
        <p:txBody>
          <a:bodyPr/>
          <a:lstStyle/>
          <a:p>
            <a:pPr>
              <a:buNone/>
            </a:pPr>
            <a:r>
              <a:rPr lang="tr-TR" sz="2800" b="1" i="1" dirty="0">
                <a:cs typeface="Arial" pitchFamily="34" charset="0"/>
              </a:rPr>
              <a:t>Özelliğinden ve belli süre içinde kullanılma zorunluluğundan dolayı stoklanması ekonomik olmayan veya acil durumlarda kullanılacak olan ilaç, aşı, serum, anti-serum, kan ve kan ürünleri ile </a:t>
            </a:r>
            <a:r>
              <a:rPr lang="tr-TR" sz="2800" b="1" i="1" dirty="0" err="1">
                <a:cs typeface="Arial" pitchFamily="34" charset="0"/>
              </a:rPr>
              <a:t>ortez</a:t>
            </a:r>
            <a:r>
              <a:rPr lang="tr-TR" sz="2800" b="1" i="1" dirty="0">
                <a:cs typeface="Arial" pitchFamily="34" charset="0"/>
              </a:rPr>
              <a:t>, protez gibi uygulama esnasında hastaya göre belirlenebilen ve hastaya özgü tıbbî sarf malzemeleri, test ve tetkik sarf malzemeleri alımları,</a:t>
            </a:r>
          </a:p>
          <a:p>
            <a:endParaRPr lang="tr-TR" dirty="0"/>
          </a:p>
        </p:txBody>
      </p:sp>
      <p:sp>
        <p:nvSpPr>
          <p:cNvPr id="4" name="Alt Bilgi Yer Tutucusu 3">
            <a:extLst>
              <a:ext uri="{FF2B5EF4-FFF2-40B4-BE49-F238E27FC236}">
                <a16:creationId xmlns:a16="http://schemas.microsoft.com/office/drawing/2014/main" xmlns="" id="{57EAFDCA-7CD3-D637-FF20-B0F440897CD3}"/>
              </a:ext>
            </a:extLst>
          </p:cNvPr>
          <p:cNvSpPr>
            <a:spLocks noGrp="1"/>
          </p:cNvSpPr>
          <p:nvPr>
            <p:ph type="ftr" sz="quarter" idx="11"/>
          </p:nvPr>
        </p:nvSpPr>
        <p:spPr/>
        <p:txBody>
          <a:bodyPr/>
          <a:lstStyle/>
          <a:p>
            <a:r>
              <a:rPr lang="tr-TR" dirty="0"/>
              <a:t>T.C. Giresun Üniversitesi İdari ve Mali İşler Daire Başkanlığı 2025</a:t>
            </a:r>
          </a:p>
        </p:txBody>
      </p:sp>
    </p:spTree>
    <p:extLst>
      <p:ext uri="{BB962C8B-B14F-4D97-AF65-F5344CB8AC3E}">
        <p14:creationId xmlns:p14="http://schemas.microsoft.com/office/powerpoint/2010/main" xmlns="" val="45604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62A76B5-9D31-BCE7-45A8-DBBE864CDC0F}"/>
              </a:ext>
            </a:extLst>
          </p:cNvPr>
          <p:cNvSpPr>
            <a:spLocks noGrp="1"/>
          </p:cNvSpPr>
          <p:nvPr>
            <p:ph type="title"/>
          </p:nvPr>
        </p:nvSpPr>
        <p:spPr/>
        <p:txBody>
          <a:bodyPr/>
          <a:lstStyle/>
          <a:p>
            <a:r>
              <a:rPr lang="tr-TR" dirty="0"/>
              <a:t>Doğrudan Temin Nedir?</a:t>
            </a:r>
          </a:p>
        </p:txBody>
      </p:sp>
      <p:sp>
        <p:nvSpPr>
          <p:cNvPr id="3" name="İçerik Yer Tutucusu 2">
            <a:extLst>
              <a:ext uri="{FF2B5EF4-FFF2-40B4-BE49-F238E27FC236}">
                <a16:creationId xmlns:a16="http://schemas.microsoft.com/office/drawing/2014/main" xmlns="" id="{30AB3724-C85A-F404-9CAB-23CB0BF5A646}"/>
              </a:ext>
            </a:extLst>
          </p:cNvPr>
          <p:cNvSpPr>
            <a:spLocks noGrp="1"/>
          </p:cNvSpPr>
          <p:nvPr>
            <p:ph idx="1"/>
          </p:nvPr>
        </p:nvSpPr>
        <p:spPr/>
        <p:txBody>
          <a:bodyPr/>
          <a:lstStyle/>
          <a:p>
            <a:r>
              <a:rPr lang="tr-TR" dirty="0"/>
              <a:t>Doğrudan temin, ihale yöntemi için belirlenmiş olan </a:t>
            </a:r>
            <a:r>
              <a:rPr lang="tr-TR" b="1" u="sng" dirty="0"/>
              <a:t>ilan yapma, teminat alma, ihale komisyonu kurma ve Kanun’da belirtilen yeterlik kriterlerini sağlama gibi zorunluluklar aranmaksızın</a:t>
            </a:r>
            <a:r>
              <a:rPr lang="tr-TR" dirty="0"/>
              <a:t>, ihale yetkililerince görevlendirilen kişi ya da kişilerce piyasada fiyat araştırması yapılarak kamu ihtiyaçlarının giderilmesine yönelik mal ya da hizmetin satın alınması ile ilgili </a:t>
            </a:r>
            <a:r>
              <a:rPr lang="tr-TR" b="1" dirty="0"/>
              <a:t>bir alım usulüdür.</a:t>
            </a:r>
          </a:p>
          <a:p>
            <a:endParaRPr lang="tr-TR" dirty="0"/>
          </a:p>
        </p:txBody>
      </p:sp>
      <p:sp>
        <p:nvSpPr>
          <p:cNvPr id="4" name="Alt Bilgi Yer Tutucusu 3">
            <a:extLst>
              <a:ext uri="{FF2B5EF4-FFF2-40B4-BE49-F238E27FC236}">
                <a16:creationId xmlns:a16="http://schemas.microsoft.com/office/drawing/2014/main" xmlns="" id="{3C93BAB9-A800-7B3E-6E4E-3D4F7C218455}"/>
              </a:ext>
            </a:extLst>
          </p:cNvPr>
          <p:cNvSpPr>
            <a:spLocks noGrp="1"/>
          </p:cNvSpPr>
          <p:nvPr>
            <p:ph type="ftr" sz="quarter" idx="11"/>
          </p:nvPr>
        </p:nvSpPr>
        <p:spPr/>
        <p:txBody>
          <a:bodyPr/>
          <a:lstStyle/>
          <a:p>
            <a:r>
              <a:rPr lang="tr-TR" dirty="0"/>
              <a:t>T.C. Giresun Üniversitesi İdari ve Mali İşler Daire Başkanlığı 2025</a:t>
            </a:r>
          </a:p>
        </p:txBody>
      </p:sp>
    </p:spTree>
    <p:extLst>
      <p:ext uri="{BB962C8B-B14F-4D97-AF65-F5344CB8AC3E}">
        <p14:creationId xmlns:p14="http://schemas.microsoft.com/office/powerpoint/2010/main" xmlns="" val="2269361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a:extLst>
              <a:ext uri="{FF2B5EF4-FFF2-40B4-BE49-F238E27FC236}">
                <a16:creationId xmlns:a16="http://schemas.microsoft.com/office/drawing/2014/main" xmlns="" id="{DCB413A3-2EF3-9A72-FDA4-8E31989CCDF8}"/>
              </a:ext>
            </a:extLst>
          </p:cNvPr>
          <p:cNvPicPr>
            <a:picLocks noGrp="1" noChangeAspect="1"/>
          </p:cNvPicPr>
          <p:nvPr>
            <p:ph idx="1"/>
          </p:nvPr>
        </p:nvPicPr>
        <p:blipFill>
          <a:blip r:embed="rId2"/>
          <a:stretch>
            <a:fillRect/>
          </a:stretch>
        </p:blipFill>
        <p:spPr>
          <a:xfrm>
            <a:off x="497696" y="836712"/>
            <a:ext cx="8148608" cy="3847954"/>
          </a:xfrm>
        </p:spPr>
      </p:pic>
      <p:sp>
        <p:nvSpPr>
          <p:cNvPr id="4" name="Alt Bilgi Yer Tutucusu 3">
            <a:extLst>
              <a:ext uri="{FF2B5EF4-FFF2-40B4-BE49-F238E27FC236}">
                <a16:creationId xmlns:a16="http://schemas.microsoft.com/office/drawing/2014/main" xmlns="" id="{E6EF00A4-C28B-53A1-9C09-175ED882F46E}"/>
              </a:ext>
            </a:extLst>
          </p:cNvPr>
          <p:cNvSpPr>
            <a:spLocks noGrp="1"/>
          </p:cNvSpPr>
          <p:nvPr>
            <p:ph type="ftr" sz="quarter" idx="11"/>
          </p:nvPr>
        </p:nvSpPr>
        <p:spPr/>
        <p:txBody>
          <a:bodyPr/>
          <a:lstStyle/>
          <a:p>
            <a:r>
              <a:rPr lang="tr-TR" dirty="0"/>
              <a:t>T.C. Giresun Üniversitesi İdari ve Mali İşler Daire Başkanlığı 2025</a:t>
            </a:r>
          </a:p>
        </p:txBody>
      </p:sp>
    </p:spTree>
    <p:extLst>
      <p:ext uri="{BB962C8B-B14F-4D97-AF65-F5344CB8AC3E}">
        <p14:creationId xmlns:p14="http://schemas.microsoft.com/office/powerpoint/2010/main" xmlns="" val="7914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AC524A5-184B-434A-C817-8BBF8049E0CC}"/>
              </a:ext>
            </a:extLst>
          </p:cNvPr>
          <p:cNvSpPr>
            <a:spLocks noGrp="1"/>
          </p:cNvSpPr>
          <p:nvPr>
            <p:ph type="title"/>
          </p:nvPr>
        </p:nvSpPr>
        <p:spPr/>
        <p:txBody>
          <a:bodyPr/>
          <a:lstStyle/>
          <a:p>
            <a:pPr algn="ctr"/>
            <a:r>
              <a:rPr lang="tr-TR" b="1" dirty="0"/>
              <a:t>22/g</a:t>
            </a:r>
          </a:p>
        </p:txBody>
      </p:sp>
      <p:sp>
        <p:nvSpPr>
          <p:cNvPr id="3" name="İçerik Yer Tutucusu 2">
            <a:extLst>
              <a:ext uri="{FF2B5EF4-FFF2-40B4-BE49-F238E27FC236}">
                <a16:creationId xmlns:a16="http://schemas.microsoft.com/office/drawing/2014/main" xmlns="" id="{C79A914E-E72C-8CF6-2D3B-10D302847B9A}"/>
              </a:ext>
            </a:extLst>
          </p:cNvPr>
          <p:cNvSpPr>
            <a:spLocks noGrp="1"/>
          </p:cNvSpPr>
          <p:nvPr>
            <p:ph idx="1"/>
          </p:nvPr>
        </p:nvSpPr>
        <p:spPr/>
        <p:txBody>
          <a:bodyPr/>
          <a:lstStyle/>
          <a:p>
            <a:pPr>
              <a:buNone/>
            </a:pPr>
            <a:r>
              <a:rPr lang="tr-TR" sz="2800" b="1" i="1" dirty="0">
                <a:cs typeface="Arial" pitchFamily="34" charset="0"/>
              </a:rPr>
              <a:t>Milletlerarası tahkim yoluyla çözülmesi öngörülen uyuşmazlıklarla ilgili davalarda, Kanun kapsamındaki idareleri temsil ve savunmak üzere Türk veya yabancı uyruklu avukatlardan ya da avukatlık ortaklıklarından yapılacak hizmet alımları,</a:t>
            </a:r>
          </a:p>
          <a:p>
            <a:endParaRPr lang="tr-TR" dirty="0"/>
          </a:p>
        </p:txBody>
      </p:sp>
      <p:sp>
        <p:nvSpPr>
          <p:cNvPr id="4" name="Alt Bilgi Yer Tutucusu 3">
            <a:extLst>
              <a:ext uri="{FF2B5EF4-FFF2-40B4-BE49-F238E27FC236}">
                <a16:creationId xmlns:a16="http://schemas.microsoft.com/office/drawing/2014/main" xmlns="" id="{053C8ACE-2382-AAF3-7035-EAC00D60034F}"/>
              </a:ext>
            </a:extLst>
          </p:cNvPr>
          <p:cNvSpPr>
            <a:spLocks noGrp="1"/>
          </p:cNvSpPr>
          <p:nvPr>
            <p:ph type="ftr" sz="quarter" idx="11"/>
          </p:nvPr>
        </p:nvSpPr>
        <p:spPr/>
        <p:txBody>
          <a:bodyPr/>
          <a:lstStyle/>
          <a:p>
            <a:r>
              <a:rPr lang="tr-TR" dirty="0"/>
              <a:t>T.C. Giresun Üniversitesi İdari ve Mali İşler Daire Başkanlığı 2025</a:t>
            </a:r>
          </a:p>
        </p:txBody>
      </p:sp>
    </p:spTree>
    <p:extLst>
      <p:ext uri="{BB962C8B-B14F-4D97-AF65-F5344CB8AC3E}">
        <p14:creationId xmlns:p14="http://schemas.microsoft.com/office/powerpoint/2010/main" xmlns="" val="3308171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CF25834-25D0-58BA-043F-FF30B46BCCB0}"/>
              </a:ext>
            </a:extLst>
          </p:cNvPr>
          <p:cNvSpPr>
            <a:spLocks noGrp="1"/>
          </p:cNvSpPr>
          <p:nvPr>
            <p:ph type="title"/>
          </p:nvPr>
        </p:nvSpPr>
        <p:spPr/>
        <p:txBody>
          <a:bodyPr/>
          <a:lstStyle/>
          <a:p>
            <a:pPr algn="ctr"/>
            <a:r>
              <a:rPr lang="tr-TR" b="1" dirty="0"/>
              <a:t>22/h</a:t>
            </a:r>
          </a:p>
        </p:txBody>
      </p:sp>
      <p:sp>
        <p:nvSpPr>
          <p:cNvPr id="3" name="İçerik Yer Tutucusu 2">
            <a:extLst>
              <a:ext uri="{FF2B5EF4-FFF2-40B4-BE49-F238E27FC236}">
                <a16:creationId xmlns:a16="http://schemas.microsoft.com/office/drawing/2014/main" xmlns="" id="{075A4488-FE61-0889-8DD2-9DC253E2ECAD}"/>
              </a:ext>
            </a:extLst>
          </p:cNvPr>
          <p:cNvSpPr>
            <a:spLocks noGrp="1"/>
          </p:cNvSpPr>
          <p:nvPr>
            <p:ph idx="1"/>
          </p:nvPr>
        </p:nvSpPr>
        <p:spPr/>
        <p:txBody>
          <a:bodyPr/>
          <a:lstStyle/>
          <a:p>
            <a:pPr>
              <a:buNone/>
            </a:pPr>
            <a:r>
              <a:rPr lang="tr-TR" sz="2800" b="1" i="1" dirty="0"/>
              <a:t>8/1/1943 tarihli ve 4353 sayılı Kanunun 22 ve 36 </a:t>
            </a:r>
            <a:r>
              <a:rPr lang="tr-TR" sz="2800" b="1" i="1" dirty="0" err="1"/>
              <a:t>ncı</a:t>
            </a:r>
            <a:r>
              <a:rPr lang="tr-TR" sz="2800" b="1" i="1" dirty="0"/>
              <a:t> maddeleri uyarınca Türk veya yabancı uyruklu avukatlardan hizmet alımları ile fikri ve sınai mülkiyet haklarının ulusal ve uluslararası kuruluşlar nezdinde tescilini sağlamak için gerçekleştirilen hizmet alımları,</a:t>
            </a:r>
          </a:p>
          <a:p>
            <a:endParaRPr lang="tr-TR" dirty="0"/>
          </a:p>
        </p:txBody>
      </p:sp>
      <p:sp>
        <p:nvSpPr>
          <p:cNvPr id="4" name="Alt Bilgi Yer Tutucusu 3">
            <a:extLst>
              <a:ext uri="{FF2B5EF4-FFF2-40B4-BE49-F238E27FC236}">
                <a16:creationId xmlns:a16="http://schemas.microsoft.com/office/drawing/2014/main" xmlns="" id="{7932109F-4DA1-5558-8CBC-6A756D5FF4BD}"/>
              </a:ext>
            </a:extLst>
          </p:cNvPr>
          <p:cNvSpPr>
            <a:spLocks noGrp="1"/>
          </p:cNvSpPr>
          <p:nvPr>
            <p:ph type="ftr" sz="quarter" idx="11"/>
          </p:nvPr>
        </p:nvSpPr>
        <p:spPr/>
        <p:txBody>
          <a:bodyPr/>
          <a:lstStyle/>
          <a:p>
            <a:r>
              <a:rPr lang="tr-TR" dirty="0"/>
              <a:t>T.C. Giresun Üniversitesi İdari ve Mali İşler Daire Başkanlığı 2025</a:t>
            </a:r>
          </a:p>
        </p:txBody>
      </p:sp>
    </p:spTree>
    <p:extLst>
      <p:ext uri="{BB962C8B-B14F-4D97-AF65-F5344CB8AC3E}">
        <p14:creationId xmlns:p14="http://schemas.microsoft.com/office/powerpoint/2010/main" xmlns="" val="1381821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2F3E535-EAB0-1705-6724-8FB6A5C571F5}"/>
              </a:ext>
            </a:extLst>
          </p:cNvPr>
          <p:cNvSpPr>
            <a:spLocks noGrp="1"/>
          </p:cNvSpPr>
          <p:nvPr>
            <p:ph type="title"/>
          </p:nvPr>
        </p:nvSpPr>
        <p:spPr/>
        <p:txBody>
          <a:bodyPr/>
          <a:lstStyle/>
          <a:p>
            <a:pPr algn="ctr"/>
            <a:r>
              <a:rPr lang="tr-TR" b="1" dirty="0"/>
              <a:t>22/ı</a:t>
            </a:r>
          </a:p>
        </p:txBody>
      </p:sp>
      <p:sp>
        <p:nvSpPr>
          <p:cNvPr id="3" name="İçerik Yer Tutucusu 2">
            <a:extLst>
              <a:ext uri="{FF2B5EF4-FFF2-40B4-BE49-F238E27FC236}">
                <a16:creationId xmlns:a16="http://schemas.microsoft.com/office/drawing/2014/main" xmlns="" id="{181E94A5-0825-698A-726F-0651A38DF0AF}"/>
              </a:ext>
            </a:extLst>
          </p:cNvPr>
          <p:cNvSpPr>
            <a:spLocks noGrp="1"/>
          </p:cNvSpPr>
          <p:nvPr>
            <p:ph idx="1"/>
          </p:nvPr>
        </p:nvSpPr>
        <p:spPr/>
        <p:txBody>
          <a:bodyPr/>
          <a:lstStyle/>
          <a:p>
            <a:pPr>
              <a:buNone/>
            </a:pPr>
            <a:r>
              <a:rPr lang="tr-TR" sz="2800" b="1" i="1" dirty="0"/>
              <a:t>Türkiye İş Kurumunun, 25/6/2003 tarihli ve 4904 sayılı Kanunun 3 üncü maddesinin (b) ve (c) bentlerinde sayılan görevlerine ilişkin hizmet alımları ile 25/8/1999 tarihli ve 4447 sayılı İşsizlik Sigortası Kanununun 48 inci maddesinin yedinci fıkrasında sayılan görevlerine ilişkin hizmet alımları,</a:t>
            </a:r>
          </a:p>
          <a:p>
            <a:endParaRPr lang="tr-TR" dirty="0"/>
          </a:p>
        </p:txBody>
      </p:sp>
      <p:sp>
        <p:nvSpPr>
          <p:cNvPr id="4" name="Alt Bilgi Yer Tutucusu 3">
            <a:extLst>
              <a:ext uri="{FF2B5EF4-FFF2-40B4-BE49-F238E27FC236}">
                <a16:creationId xmlns:a16="http://schemas.microsoft.com/office/drawing/2014/main" xmlns="" id="{B3CE8D9A-7BD9-D9C1-0FB6-EC04EBB344A6}"/>
              </a:ext>
            </a:extLst>
          </p:cNvPr>
          <p:cNvSpPr>
            <a:spLocks noGrp="1"/>
          </p:cNvSpPr>
          <p:nvPr>
            <p:ph type="ftr" sz="quarter" idx="11"/>
          </p:nvPr>
        </p:nvSpPr>
        <p:spPr/>
        <p:txBody>
          <a:bodyPr/>
          <a:lstStyle/>
          <a:p>
            <a:r>
              <a:rPr lang="tr-TR"/>
              <a:t>T.C. Giresun Üniversitesi İdari ve Mali İşler Daire Başkanlığı 2024</a:t>
            </a:r>
          </a:p>
        </p:txBody>
      </p:sp>
    </p:spTree>
    <p:extLst>
      <p:ext uri="{BB962C8B-B14F-4D97-AF65-F5344CB8AC3E}">
        <p14:creationId xmlns:p14="http://schemas.microsoft.com/office/powerpoint/2010/main" xmlns="" val="2154711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a:t>22/i</a:t>
            </a:r>
          </a:p>
        </p:txBody>
      </p:sp>
      <p:sp>
        <p:nvSpPr>
          <p:cNvPr id="3" name="2 İçerik Yer Tutucusu"/>
          <p:cNvSpPr>
            <a:spLocks noGrp="1"/>
          </p:cNvSpPr>
          <p:nvPr>
            <p:ph idx="1"/>
          </p:nvPr>
        </p:nvSpPr>
        <p:spPr/>
        <p:txBody>
          <a:bodyPr/>
          <a:lstStyle/>
          <a:p>
            <a:pPr>
              <a:buNone/>
            </a:pPr>
            <a:r>
              <a:rPr lang="tr-TR" sz="2400" b="1" i="1" dirty="0"/>
              <a:t>Cumhurbaşkanının halk tarafından seçilmesi, Anayasa değişikliklerine ilişkin kanunların halkoyuna sunulması, milletvekili genel ve ara seçimleri, mahalli idareler ile mahalle muhtarlıkları ve ihtiyar heyetleri genel ve ara seçimi dönemlerinde Yüksek Seçim Kurulunun ihtiyacı için yapılacak filigranlı oy pusulası kâğıdı ile filigranlı oy zarfı kâğıdı alımı, oy pusulası basımı, oy zarfı yapımı hizmetleri ile bu seçimlere yönelik her türlü seçim malzemelerinin alımı ile yurt dışı seçim harcamaları, il seçim kurulu başkanlıkları tarafından alınacak oy pusulası basım hizmeti alımı.</a:t>
            </a:r>
          </a:p>
          <a:p>
            <a:endParaRPr lang="tr-TR" dirty="0"/>
          </a:p>
        </p:txBody>
      </p:sp>
      <p:sp>
        <p:nvSpPr>
          <p:cNvPr id="4" name="3 Altbilgi Yer Tutucusu"/>
          <p:cNvSpPr>
            <a:spLocks noGrp="1"/>
          </p:cNvSpPr>
          <p:nvPr>
            <p:ph type="ftr" sz="quarter" idx="11"/>
          </p:nvPr>
        </p:nvSpPr>
        <p:spPr/>
        <p:txBody>
          <a:bodyPr/>
          <a:lstStyle/>
          <a:p>
            <a:r>
              <a:rPr lang="tr-TR"/>
              <a:t>T.C. Giresun Üniversitesi İdari ve Mali İşler Daire Başkanlığı 2024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28650" y="365127"/>
            <a:ext cx="7886700" cy="563544"/>
          </a:xfrm>
        </p:spPr>
        <p:txBody>
          <a:bodyPr/>
          <a:lstStyle/>
          <a:p>
            <a:r>
              <a:rPr lang="tr-TR" dirty="0"/>
              <a:t>Doğrudan Teminde</a:t>
            </a:r>
          </a:p>
        </p:txBody>
      </p:sp>
      <p:sp>
        <p:nvSpPr>
          <p:cNvPr id="3" name="2 İçerik Yer Tutucusu"/>
          <p:cNvSpPr>
            <a:spLocks noGrp="1"/>
          </p:cNvSpPr>
          <p:nvPr>
            <p:ph idx="1"/>
          </p:nvPr>
        </p:nvSpPr>
        <p:spPr>
          <a:xfrm>
            <a:off x="628650" y="1214422"/>
            <a:ext cx="7886700" cy="4962541"/>
          </a:xfrm>
        </p:spPr>
        <p:txBody>
          <a:bodyPr>
            <a:normAutofit/>
          </a:bodyPr>
          <a:lstStyle/>
          <a:p>
            <a:pPr marL="457200" indent="-457200">
              <a:buFont typeface="+mj-lt"/>
              <a:buAutoNum type="arabicPeriod"/>
            </a:pPr>
            <a:r>
              <a:rPr lang="tr-TR" b="1" dirty="0"/>
              <a:t>İhale usulleri için geçerli kurallara uyma </a:t>
            </a:r>
          </a:p>
          <a:p>
            <a:pPr marL="457200" indent="-457200">
              <a:buFont typeface="+mj-lt"/>
              <a:buAutoNum type="arabicPeriod"/>
            </a:pPr>
            <a:r>
              <a:rPr lang="tr-TR" b="1" dirty="0"/>
              <a:t>Şartname, ihale dokümanı hazırlama,</a:t>
            </a:r>
          </a:p>
          <a:p>
            <a:pPr marL="457200" indent="-457200">
              <a:buFont typeface="+mj-lt"/>
              <a:buAutoNum type="arabicPeriod"/>
            </a:pPr>
            <a:r>
              <a:rPr lang="tr-TR" b="1" dirty="0"/>
              <a:t>Yaklaşık maliyet tespiti,</a:t>
            </a:r>
          </a:p>
          <a:p>
            <a:pPr marL="457200" indent="-457200">
              <a:buFont typeface="+mj-lt"/>
              <a:buAutoNum type="arabicPeriod"/>
            </a:pPr>
            <a:r>
              <a:rPr lang="tr-TR" b="1" dirty="0"/>
              <a:t>İlan etme,</a:t>
            </a:r>
          </a:p>
          <a:p>
            <a:pPr marL="457200" indent="-457200">
              <a:buFont typeface="+mj-lt"/>
              <a:buAutoNum type="arabicPeriod"/>
            </a:pPr>
            <a:r>
              <a:rPr lang="tr-TR" b="1" dirty="0"/>
              <a:t>Teminat alma, </a:t>
            </a:r>
          </a:p>
          <a:p>
            <a:pPr marL="457200" indent="-457200">
              <a:buFont typeface="+mj-lt"/>
              <a:buAutoNum type="arabicPeriod"/>
            </a:pPr>
            <a:r>
              <a:rPr lang="tr-TR" b="1" dirty="0"/>
              <a:t>İhale komisyonu kurma, </a:t>
            </a:r>
          </a:p>
          <a:p>
            <a:pPr marL="457200" indent="-457200">
              <a:buFont typeface="+mj-lt"/>
              <a:buAutoNum type="arabicPeriod"/>
            </a:pPr>
            <a:r>
              <a:rPr lang="tr-TR" b="1" dirty="0"/>
              <a:t>Yeterlik kriterlerini arama, </a:t>
            </a:r>
          </a:p>
          <a:p>
            <a:pPr>
              <a:buNone/>
            </a:pPr>
            <a:r>
              <a:rPr lang="tr-TR" b="1" u="sng" dirty="0"/>
              <a:t>Zorunlulukları bulunmaksızın</a:t>
            </a:r>
            <a:r>
              <a:rPr lang="tr-TR" dirty="0"/>
              <a:t>, ihale yetkilisi tarafından görevlendirilecek personel vasıtasıyla </a:t>
            </a:r>
            <a:r>
              <a:rPr lang="tr-TR" b="1" u="sng" dirty="0"/>
              <a:t>piyasa araştırması </a:t>
            </a:r>
            <a:r>
              <a:rPr lang="tr-TR" dirty="0"/>
              <a:t>yapılarak ihtiyacın temin edilmesidir. </a:t>
            </a:r>
          </a:p>
          <a:p>
            <a:pPr>
              <a:buNone/>
            </a:pPr>
            <a:r>
              <a:rPr lang="tr-TR" b="1" dirty="0"/>
              <a:t>Not: </a:t>
            </a:r>
            <a:r>
              <a:rPr lang="tr-TR" dirty="0"/>
              <a:t>İdareler, dilerlerse ilan edebilir, teminat alabilir, komisyonlar kurabilir veya isteklilerde bazı yeterlilikleri arayabilirler. </a:t>
            </a:r>
          </a:p>
          <a:p>
            <a:r>
              <a:rPr lang="tr-TR" dirty="0"/>
              <a:t>Bu ihtiyaçlar, mal ve hizmet alımı olabileceği gibi, yapım işi de olabilir.</a:t>
            </a:r>
          </a:p>
        </p:txBody>
      </p:sp>
      <p:sp>
        <p:nvSpPr>
          <p:cNvPr id="4" name="3 Altbilgi Yer Tutucusu"/>
          <p:cNvSpPr>
            <a:spLocks noGrp="1"/>
          </p:cNvSpPr>
          <p:nvPr>
            <p:ph type="ftr" sz="quarter" idx="11"/>
          </p:nvPr>
        </p:nvSpPr>
        <p:spPr/>
        <p:txBody>
          <a:bodyPr/>
          <a:lstStyle/>
          <a:p>
            <a:r>
              <a:rPr lang="tr-TR" dirty="0"/>
              <a:t>T.C. Giresun Üniversitesi İdari ve Mali İşler Daire Başkanlığı 2025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Dolayısıyla Doğrudan Teminde; </a:t>
            </a:r>
          </a:p>
        </p:txBody>
      </p:sp>
      <p:sp>
        <p:nvSpPr>
          <p:cNvPr id="3" name="2 İçerik Yer Tutucusu"/>
          <p:cNvSpPr>
            <a:spLocks noGrp="1"/>
          </p:cNvSpPr>
          <p:nvPr>
            <p:ph idx="1"/>
          </p:nvPr>
        </p:nvSpPr>
        <p:spPr/>
        <p:txBody>
          <a:bodyPr/>
          <a:lstStyle/>
          <a:p>
            <a:pPr marL="457200" indent="-457200">
              <a:buFont typeface="+mj-lt"/>
              <a:buAutoNum type="alphaLcParenR"/>
            </a:pPr>
            <a:r>
              <a:rPr lang="tr-TR" dirty="0"/>
              <a:t>Teminat alınması, </a:t>
            </a:r>
          </a:p>
          <a:p>
            <a:pPr marL="457200" indent="-457200">
              <a:buFont typeface="+mj-lt"/>
              <a:buAutoNum type="alphaLcParenR"/>
            </a:pPr>
            <a:r>
              <a:rPr lang="tr-TR" dirty="0"/>
              <a:t>Komisyon kurulması, </a:t>
            </a:r>
          </a:p>
          <a:p>
            <a:pPr marL="457200" indent="-457200">
              <a:buFont typeface="+mj-lt"/>
              <a:buAutoNum type="alphaLcParenR"/>
            </a:pPr>
            <a:r>
              <a:rPr lang="tr-TR" dirty="0"/>
              <a:t>ihale kararı alınması, </a:t>
            </a:r>
          </a:p>
          <a:p>
            <a:pPr marL="457200" indent="-457200">
              <a:buFont typeface="+mj-lt"/>
              <a:buAutoNum type="alphaLcParenR"/>
            </a:pPr>
            <a:r>
              <a:rPr lang="tr-TR" dirty="0"/>
              <a:t>Doküman hazırlanması, yaklaşık maliyet tespiti (22/d-Yapım hariç),</a:t>
            </a:r>
          </a:p>
          <a:p>
            <a:pPr marL="457200" indent="-457200">
              <a:buFont typeface="+mj-lt"/>
              <a:buAutoNum type="alphaLcParenR"/>
            </a:pPr>
            <a:r>
              <a:rPr lang="tr-TR" dirty="0"/>
              <a:t>Şartname hazırlanması, sözleşme yapılması, </a:t>
            </a:r>
          </a:p>
          <a:p>
            <a:pPr marL="457200" indent="-457200">
              <a:buFont typeface="+mj-lt"/>
              <a:buAutoNum type="alphaLcParenR"/>
            </a:pPr>
            <a:r>
              <a:rPr lang="tr-TR" dirty="0"/>
              <a:t>Yazılı teklif alınması, pazarlık yapılması, </a:t>
            </a:r>
          </a:p>
          <a:p>
            <a:pPr marL="457200" indent="-457200">
              <a:buFont typeface="+mj-lt"/>
              <a:buAutoNum type="alphaLcParenR"/>
            </a:pPr>
            <a:r>
              <a:rPr lang="tr-TR" dirty="0"/>
              <a:t>Yeterlik kriterlerinin aranması, </a:t>
            </a:r>
          </a:p>
          <a:p>
            <a:pPr marL="457200" indent="-457200">
              <a:buFont typeface="+mj-lt"/>
              <a:buAutoNum type="alphaLcParenR"/>
            </a:pPr>
            <a:r>
              <a:rPr lang="tr-TR" dirty="0"/>
              <a:t>Yasaklılık teyidi (22/d hariç) </a:t>
            </a:r>
          </a:p>
          <a:p>
            <a:pPr>
              <a:buNone/>
            </a:pPr>
            <a:endParaRPr lang="tr-TR" dirty="0"/>
          </a:p>
          <a:p>
            <a:pPr>
              <a:buNone/>
            </a:pPr>
            <a:r>
              <a:rPr lang="tr-TR" b="1" dirty="0"/>
              <a:t>Zorunlu değildir</a:t>
            </a:r>
          </a:p>
        </p:txBody>
      </p:sp>
      <p:sp>
        <p:nvSpPr>
          <p:cNvPr id="4" name="3 Altbilgi Yer Tutucusu"/>
          <p:cNvSpPr>
            <a:spLocks noGrp="1"/>
          </p:cNvSpPr>
          <p:nvPr>
            <p:ph type="ftr" sz="quarter" idx="11"/>
          </p:nvPr>
        </p:nvSpPr>
        <p:spPr/>
        <p:txBody>
          <a:bodyPr/>
          <a:lstStyle/>
          <a:p>
            <a:r>
              <a:rPr lang="tr-TR" dirty="0"/>
              <a:t>T.C. Giresun Üniversitesi İdari ve Mali İşler Daire Başkanlığı 2025</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t>DOĞRUDAN TEMİN SÜRECİ</a:t>
            </a:r>
          </a:p>
        </p:txBody>
      </p:sp>
      <p:sp>
        <p:nvSpPr>
          <p:cNvPr id="3" name="2 İçerik Yer Tutucusu"/>
          <p:cNvSpPr>
            <a:spLocks noGrp="1"/>
          </p:cNvSpPr>
          <p:nvPr>
            <p:ph idx="1"/>
          </p:nvPr>
        </p:nvSpPr>
        <p:spPr>
          <a:xfrm>
            <a:off x="628650" y="1484784"/>
            <a:ext cx="7886700" cy="4692179"/>
          </a:xfrm>
        </p:spPr>
        <p:txBody>
          <a:bodyPr>
            <a:normAutofit/>
          </a:bodyPr>
          <a:lstStyle/>
          <a:p>
            <a:pPr>
              <a:buFont typeface="Wingdings" panose="05000000000000000000" pitchFamily="2" charset="2"/>
              <a:buChar char="§"/>
            </a:pPr>
            <a:r>
              <a:rPr lang="tr-TR" dirty="0"/>
              <a:t>Talep yazıları satın alma birimine bildirilir. (İhtiyaç listesi, Teknik Şartname)</a:t>
            </a:r>
          </a:p>
          <a:p>
            <a:pPr>
              <a:buFont typeface="Wingdings" panose="05000000000000000000" pitchFamily="2" charset="2"/>
              <a:buChar char="§"/>
            </a:pPr>
            <a:r>
              <a:rPr lang="tr-TR" dirty="0"/>
              <a:t>Ödenek kontrolü ve temini yapılır.</a:t>
            </a:r>
          </a:p>
          <a:p>
            <a:pPr>
              <a:buFont typeface="Wingdings" panose="05000000000000000000" pitchFamily="2" charset="2"/>
              <a:buChar char="§"/>
            </a:pPr>
            <a:r>
              <a:rPr lang="tr-TR" dirty="0"/>
              <a:t>Harcama yetkilisinden Onay alınır. (alım konusu işin nev’i, niteliği, • varsa proje numarası, • miktarı, • gereken hallerde yaklaşık maliyeti, • kullanılabilir ödeneği ve tertibi, • alımda uygulanacak usulü, • avans ve fiyat farkı verilecekse şartlarını gösteren • harcama yetkilisinin imzasını taşıyan belgedir)          (Onay Belgesinde Piyasa Fiyat Araştırma görevlileri belirlenir)</a:t>
            </a:r>
          </a:p>
          <a:p>
            <a:pPr marL="0" indent="0">
              <a:buNone/>
            </a:pPr>
            <a:endParaRPr lang="tr-TR" dirty="0"/>
          </a:p>
          <a:p>
            <a:pPr marL="0" indent="0">
              <a:buNone/>
            </a:pPr>
            <a:endParaRPr lang="tr-TR" dirty="0"/>
          </a:p>
        </p:txBody>
      </p:sp>
      <p:sp>
        <p:nvSpPr>
          <p:cNvPr id="4" name="3 Altbilgi Yer Tutucusu"/>
          <p:cNvSpPr>
            <a:spLocks noGrp="1"/>
          </p:cNvSpPr>
          <p:nvPr>
            <p:ph type="ftr" sz="quarter" idx="11"/>
          </p:nvPr>
        </p:nvSpPr>
        <p:spPr/>
        <p:txBody>
          <a:bodyPr/>
          <a:lstStyle/>
          <a:p>
            <a:r>
              <a:rPr lang="tr-TR" dirty="0"/>
              <a:t>T.C. Giresun Üniversitesi İdari ve Mali İşler Daire Başkanlığı 2025</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73863EFB-7814-F9E7-5862-7AC2887B5713}"/>
              </a:ext>
            </a:extLst>
          </p:cNvPr>
          <p:cNvSpPr>
            <a:spLocks noGrp="1"/>
          </p:cNvSpPr>
          <p:nvPr>
            <p:ph idx="1"/>
          </p:nvPr>
        </p:nvSpPr>
        <p:spPr>
          <a:xfrm>
            <a:off x="628650" y="260648"/>
            <a:ext cx="7886700" cy="5916315"/>
          </a:xfrm>
        </p:spPr>
        <p:txBody>
          <a:bodyPr>
            <a:normAutofit/>
          </a:bodyPr>
          <a:lstStyle/>
          <a:p>
            <a:pPr>
              <a:buFont typeface="Wingdings" panose="05000000000000000000" pitchFamily="2" charset="2"/>
              <a:buChar char="§"/>
            </a:pPr>
            <a:r>
              <a:rPr lang="tr-TR" dirty="0" smtClean="0"/>
              <a:t>Görevlendirilen kişi veya kişilerce alımın gerçekleştirilmesine başlanır.</a:t>
            </a:r>
          </a:p>
          <a:p>
            <a:pPr>
              <a:buFont typeface="Wingdings" panose="05000000000000000000" pitchFamily="2" charset="2"/>
              <a:buChar char="§"/>
            </a:pPr>
            <a:r>
              <a:rPr lang="tr-TR" dirty="0" smtClean="0"/>
              <a:t>EKAP üzerinde alıma ilişkin Doğrudan Temin Girişi yapılarak D.T. No alınır.</a:t>
            </a:r>
          </a:p>
          <a:p>
            <a:pPr>
              <a:buFont typeface="Wingdings" panose="05000000000000000000" pitchFamily="2" charset="2"/>
              <a:buChar char="§"/>
            </a:pPr>
            <a:r>
              <a:rPr lang="tr-TR" dirty="0" smtClean="0"/>
              <a:t>EKAP </a:t>
            </a:r>
            <a:r>
              <a:rPr lang="tr-TR" dirty="0"/>
              <a:t>üzerinde firmalardan gelen fiyat bilgileri girilir.</a:t>
            </a:r>
          </a:p>
          <a:p>
            <a:pPr>
              <a:buFont typeface="Wingdings" panose="05000000000000000000" pitchFamily="2" charset="2"/>
              <a:buChar char="§"/>
            </a:pPr>
            <a:r>
              <a:rPr lang="tr-TR" dirty="0"/>
              <a:t>Alım üzerinde bırakılan tedarikçi firmanın yasaklılık sorgulaması yapılır.</a:t>
            </a:r>
          </a:p>
          <a:p>
            <a:pPr>
              <a:buFont typeface="Wingdings" panose="05000000000000000000" pitchFamily="2" charset="2"/>
              <a:buChar char="§"/>
            </a:pPr>
            <a:r>
              <a:rPr lang="tr-TR" dirty="0"/>
              <a:t>En uygun teklif verenden alıma karar verilir.</a:t>
            </a:r>
          </a:p>
          <a:p>
            <a:pPr marL="0" indent="0">
              <a:buNone/>
            </a:pPr>
            <a:endParaRPr lang="tr-TR" dirty="0"/>
          </a:p>
          <a:p>
            <a:pPr marL="0" indent="0">
              <a:buNone/>
            </a:pPr>
            <a:endParaRPr lang="tr-TR" dirty="0"/>
          </a:p>
          <a:p>
            <a:endParaRPr lang="tr-TR" dirty="0"/>
          </a:p>
        </p:txBody>
      </p:sp>
      <p:sp>
        <p:nvSpPr>
          <p:cNvPr id="4" name="Alt Bilgi Yer Tutucusu 3">
            <a:extLst>
              <a:ext uri="{FF2B5EF4-FFF2-40B4-BE49-F238E27FC236}">
                <a16:creationId xmlns:a16="http://schemas.microsoft.com/office/drawing/2014/main" xmlns="" id="{8A9B3145-24A9-A18A-017E-805BB60D70DB}"/>
              </a:ext>
            </a:extLst>
          </p:cNvPr>
          <p:cNvSpPr>
            <a:spLocks noGrp="1"/>
          </p:cNvSpPr>
          <p:nvPr>
            <p:ph type="ftr" sz="quarter" idx="11"/>
          </p:nvPr>
        </p:nvSpPr>
        <p:spPr/>
        <p:txBody>
          <a:bodyPr/>
          <a:lstStyle/>
          <a:p>
            <a:r>
              <a:rPr lang="tr-TR" dirty="0"/>
              <a:t>T.C. Giresun Üniversitesi İdari ve Mali İşler Daire Başkanlığı 2025</a:t>
            </a:r>
          </a:p>
        </p:txBody>
      </p:sp>
    </p:spTree>
    <p:extLst>
      <p:ext uri="{BB962C8B-B14F-4D97-AF65-F5344CB8AC3E}">
        <p14:creationId xmlns:p14="http://schemas.microsoft.com/office/powerpoint/2010/main" xmlns="" val="1271069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E559FA31-7575-5CB6-1C53-D84F0EEA5731}"/>
              </a:ext>
            </a:extLst>
          </p:cNvPr>
          <p:cNvSpPr>
            <a:spLocks noGrp="1"/>
          </p:cNvSpPr>
          <p:nvPr>
            <p:ph idx="1"/>
          </p:nvPr>
        </p:nvSpPr>
        <p:spPr>
          <a:xfrm>
            <a:off x="628650" y="908720"/>
            <a:ext cx="7886700" cy="4351338"/>
          </a:xfrm>
        </p:spPr>
        <p:txBody>
          <a:bodyPr/>
          <a:lstStyle/>
          <a:p>
            <a:endParaRPr lang="tr-TR" dirty="0"/>
          </a:p>
          <a:p>
            <a:r>
              <a:rPr lang="tr-TR" u="sng" dirty="0"/>
              <a:t>Alımın </a:t>
            </a:r>
            <a:r>
              <a:rPr lang="tr-TR" b="1" u="sng" dirty="0"/>
              <a:t>belli bir süreyi gerektirmesi </a:t>
            </a:r>
            <a:r>
              <a:rPr lang="tr-TR" u="sng" dirty="0"/>
              <a:t>halinde</a:t>
            </a:r>
          </a:p>
          <a:p>
            <a:endParaRPr lang="tr-TR" u="sng" dirty="0"/>
          </a:p>
          <a:p>
            <a:r>
              <a:rPr lang="tr-TR" dirty="0"/>
              <a:t>Sözleşmeye davet yazısı yazılarak tebliğ edilir.</a:t>
            </a:r>
          </a:p>
          <a:p>
            <a:r>
              <a:rPr lang="tr-TR" dirty="0"/>
              <a:t>Firmadan istenen belgeler alınır. (Kesin Teminat ve Damga Vergisi)</a:t>
            </a:r>
          </a:p>
          <a:p>
            <a:r>
              <a:rPr lang="tr-TR" dirty="0"/>
              <a:t>Sözleşmenin imzalanır. (22/c ve belirli süreli işlerde)</a:t>
            </a:r>
          </a:p>
          <a:p>
            <a:r>
              <a:rPr lang="tr-TR" dirty="0"/>
              <a:t>Sözleşme, Kesin Teminat ve Damga Vergisi Strateji Geliştirme Daire Başkanlığına kayıtlara alınması için bildirilir.</a:t>
            </a:r>
          </a:p>
          <a:p>
            <a:endParaRPr lang="tr-TR" dirty="0"/>
          </a:p>
        </p:txBody>
      </p:sp>
      <p:sp>
        <p:nvSpPr>
          <p:cNvPr id="4" name="Alt Bilgi Yer Tutucusu 3">
            <a:extLst>
              <a:ext uri="{FF2B5EF4-FFF2-40B4-BE49-F238E27FC236}">
                <a16:creationId xmlns:a16="http://schemas.microsoft.com/office/drawing/2014/main" xmlns="" id="{A912712F-CED1-B05F-A468-15198ED5BD1C}"/>
              </a:ext>
            </a:extLst>
          </p:cNvPr>
          <p:cNvSpPr>
            <a:spLocks noGrp="1"/>
          </p:cNvSpPr>
          <p:nvPr>
            <p:ph type="ftr" sz="quarter" idx="11"/>
          </p:nvPr>
        </p:nvSpPr>
        <p:spPr/>
        <p:txBody>
          <a:bodyPr/>
          <a:lstStyle/>
          <a:p>
            <a:r>
              <a:rPr lang="tr-TR" dirty="0"/>
              <a:t>T.C. Giresun Üniversitesi İdari ve Mali İşler Daire Başkanlığı 2025</a:t>
            </a:r>
          </a:p>
        </p:txBody>
      </p:sp>
    </p:spTree>
    <p:extLst>
      <p:ext uri="{BB962C8B-B14F-4D97-AF65-F5344CB8AC3E}">
        <p14:creationId xmlns:p14="http://schemas.microsoft.com/office/powerpoint/2010/main" xmlns="" val="337893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06016EF-B9E6-DDD4-16B6-1F79290C91D6}"/>
              </a:ext>
            </a:extLst>
          </p:cNvPr>
          <p:cNvSpPr>
            <a:spLocks noGrp="1"/>
          </p:cNvSpPr>
          <p:nvPr>
            <p:ph type="title"/>
          </p:nvPr>
        </p:nvSpPr>
        <p:spPr/>
        <p:txBody>
          <a:bodyPr/>
          <a:lstStyle/>
          <a:p>
            <a:r>
              <a:rPr lang="tr-TR" dirty="0"/>
              <a:t>Doğrudan Teminin Özelliği Nedir?</a:t>
            </a:r>
          </a:p>
        </p:txBody>
      </p:sp>
      <p:sp>
        <p:nvSpPr>
          <p:cNvPr id="3" name="İçerik Yer Tutucusu 2">
            <a:extLst>
              <a:ext uri="{FF2B5EF4-FFF2-40B4-BE49-F238E27FC236}">
                <a16:creationId xmlns:a16="http://schemas.microsoft.com/office/drawing/2014/main" xmlns="" id="{21449046-EC8C-68B3-40E6-1E60AB6C1074}"/>
              </a:ext>
            </a:extLst>
          </p:cNvPr>
          <p:cNvSpPr>
            <a:spLocks noGrp="1"/>
          </p:cNvSpPr>
          <p:nvPr>
            <p:ph idx="1"/>
          </p:nvPr>
        </p:nvSpPr>
        <p:spPr/>
        <p:txBody>
          <a:bodyPr/>
          <a:lstStyle/>
          <a:p>
            <a:pPr marL="514350" indent="-514350" algn="just">
              <a:buFont typeface="+mj-lt"/>
              <a:buAutoNum type="alphaLcParenR"/>
            </a:pPr>
            <a:r>
              <a:rPr lang="tr-TR" dirty="0">
                <a:latin typeface="Arial" pitchFamily="34" charset="0"/>
                <a:cs typeface="Arial" pitchFamily="34" charset="0"/>
              </a:rPr>
              <a:t>Doğrudan Temin bir ihale usulü olmayıp, alım usulüdür.</a:t>
            </a:r>
          </a:p>
          <a:p>
            <a:pPr marL="514350" indent="-514350" algn="just">
              <a:buFont typeface="+mj-lt"/>
              <a:buAutoNum type="alphaLcParenR"/>
            </a:pPr>
            <a:r>
              <a:rPr lang="tr-TR" dirty="0">
                <a:latin typeface="Arial" pitchFamily="34" charset="0"/>
                <a:cs typeface="Arial" pitchFamily="34" charset="0"/>
              </a:rPr>
              <a:t>İhtiyaçların ihalede olan süreçlere takılmadan, piyasa araştırması yapılarak hızlı bir şekilde satın alınmasıdır.</a:t>
            </a:r>
          </a:p>
          <a:p>
            <a:pPr marL="514350" indent="-514350" algn="just">
              <a:buFont typeface="+mj-lt"/>
              <a:buAutoNum type="alphaLcParenR"/>
            </a:pPr>
            <a:r>
              <a:rPr lang="tr-TR" dirty="0">
                <a:latin typeface="Arial" pitchFamily="34" charset="0"/>
                <a:cs typeface="Arial" pitchFamily="34" charset="0"/>
              </a:rPr>
              <a:t>Bu alım usulü 4734 sayılı Kamu İhale Kanunu’nun 22. maddesi ile düzenlenmiştir.</a:t>
            </a:r>
          </a:p>
          <a:p>
            <a:pPr marL="514350" indent="-514350" algn="just">
              <a:buFont typeface="+mj-lt"/>
              <a:buAutoNum type="alphaLcParenR"/>
            </a:pPr>
            <a:r>
              <a:rPr lang="tr-TR" dirty="0">
                <a:latin typeface="Arial" pitchFamily="34" charset="0"/>
                <a:cs typeface="Arial" pitchFamily="34" charset="0"/>
              </a:rPr>
              <a:t>22/d hariç diğer bentlerde parasal limit yoktur.</a:t>
            </a:r>
          </a:p>
          <a:p>
            <a:endParaRPr lang="tr-TR" dirty="0"/>
          </a:p>
        </p:txBody>
      </p:sp>
      <p:sp>
        <p:nvSpPr>
          <p:cNvPr id="4" name="Alt Bilgi Yer Tutucusu 3">
            <a:extLst>
              <a:ext uri="{FF2B5EF4-FFF2-40B4-BE49-F238E27FC236}">
                <a16:creationId xmlns:a16="http://schemas.microsoft.com/office/drawing/2014/main" xmlns="" id="{57DC3033-C84E-7566-9BFB-29FE73FD3114}"/>
              </a:ext>
            </a:extLst>
          </p:cNvPr>
          <p:cNvSpPr>
            <a:spLocks noGrp="1"/>
          </p:cNvSpPr>
          <p:nvPr>
            <p:ph type="ftr" sz="quarter" idx="11"/>
          </p:nvPr>
        </p:nvSpPr>
        <p:spPr/>
        <p:txBody>
          <a:bodyPr/>
          <a:lstStyle/>
          <a:p>
            <a:r>
              <a:rPr lang="tr-TR" dirty="0"/>
              <a:t>T.C. Giresun Üniversitesi İdari ve Mali İşler Daire Başkanlığı 2025</a:t>
            </a:r>
          </a:p>
        </p:txBody>
      </p:sp>
    </p:spTree>
    <p:extLst>
      <p:ext uri="{BB962C8B-B14F-4D97-AF65-F5344CB8AC3E}">
        <p14:creationId xmlns:p14="http://schemas.microsoft.com/office/powerpoint/2010/main" xmlns="" val="3984123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D4F87566-C842-115C-184C-4B82C6376816}"/>
              </a:ext>
            </a:extLst>
          </p:cNvPr>
          <p:cNvSpPr>
            <a:spLocks noGrp="1"/>
          </p:cNvSpPr>
          <p:nvPr>
            <p:ph idx="1"/>
          </p:nvPr>
        </p:nvSpPr>
        <p:spPr>
          <a:xfrm>
            <a:off x="628650" y="404664"/>
            <a:ext cx="7886700" cy="5772299"/>
          </a:xfrm>
        </p:spPr>
        <p:txBody>
          <a:bodyPr>
            <a:normAutofit/>
          </a:bodyPr>
          <a:lstStyle/>
          <a:p>
            <a:pPr marL="0" indent="0">
              <a:buNone/>
            </a:pPr>
            <a:r>
              <a:rPr lang="tr-TR" dirty="0"/>
              <a:t>Muayene Kabul Komisyonu oluşturulur.</a:t>
            </a:r>
          </a:p>
          <a:p>
            <a:pPr marL="0" indent="0">
              <a:buNone/>
            </a:pPr>
            <a:r>
              <a:rPr lang="tr-TR" dirty="0"/>
              <a:t>Firmanın teslim ettiği mal/malzemeler Teknik Şartnameye göre uygunluğu kontrol edilir.</a:t>
            </a:r>
          </a:p>
          <a:p>
            <a:pPr marL="0" indent="0">
              <a:buNone/>
            </a:pPr>
            <a:r>
              <a:rPr lang="tr-TR" dirty="0"/>
              <a:t>Hizmet Alımında Hizmet İşleri Kabul Tutanağı düzenlenir.</a:t>
            </a:r>
          </a:p>
          <a:p>
            <a:pPr marL="0" indent="0">
              <a:buNone/>
            </a:pPr>
            <a:r>
              <a:rPr lang="tr-TR" dirty="0"/>
              <a:t> </a:t>
            </a:r>
          </a:p>
          <a:p>
            <a:pPr marL="0" indent="0">
              <a:buNone/>
            </a:pPr>
            <a:r>
              <a:rPr lang="tr-TR" dirty="0"/>
              <a:t>Teknik Şartnameye uygunsa Muayene Kabul Komisyonu Tutanağı tarih belirtilerek imzalanır .</a:t>
            </a:r>
          </a:p>
          <a:p>
            <a:pPr marL="0" indent="0">
              <a:buNone/>
            </a:pPr>
            <a:r>
              <a:rPr lang="tr-TR" dirty="0"/>
              <a:t>Fatura düzenlenir.</a:t>
            </a:r>
          </a:p>
          <a:p>
            <a:pPr marL="0" indent="0">
              <a:buNone/>
            </a:pPr>
            <a:r>
              <a:rPr lang="tr-TR" b="1" u="sng" dirty="0"/>
              <a:t>Fatura düzenlenme tarihi Muayene Kabul Komisyonu Tutanağı tarihi ile aynı veya takip eden tarihe ait olmalıdır. (Sayıştay Denetlemelerinde inceleniyor)</a:t>
            </a:r>
          </a:p>
          <a:p>
            <a:pPr marL="0" indent="0">
              <a:buNone/>
            </a:pPr>
            <a:r>
              <a:rPr lang="tr-TR" dirty="0"/>
              <a:t>  </a:t>
            </a:r>
          </a:p>
          <a:p>
            <a:pPr marL="0" indent="0">
              <a:buNone/>
            </a:pPr>
            <a:r>
              <a:rPr lang="tr-TR" dirty="0"/>
              <a:t> Mal Alımlarında Faturalarda ürünün </a:t>
            </a:r>
            <a:r>
              <a:rPr lang="tr-TR" b="1" u="sng" dirty="0"/>
              <a:t>marka ve model bilgisi muhakkak olmadır. (Sayıştay Denetlemelerinde inceleniyor)</a:t>
            </a:r>
          </a:p>
          <a:p>
            <a:pPr marL="0" indent="0">
              <a:buNone/>
            </a:pPr>
            <a:endParaRPr lang="tr-TR" dirty="0"/>
          </a:p>
          <a:p>
            <a:endParaRPr lang="tr-TR" dirty="0"/>
          </a:p>
        </p:txBody>
      </p:sp>
      <p:sp>
        <p:nvSpPr>
          <p:cNvPr id="4" name="Alt Bilgi Yer Tutucusu 3">
            <a:extLst>
              <a:ext uri="{FF2B5EF4-FFF2-40B4-BE49-F238E27FC236}">
                <a16:creationId xmlns:a16="http://schemas.microsoft.com/office/drawing/2014/main" xmlns="" id="{60F34BA9-2029-2F6E-484F-DD1C17FC2D09}"/>
              </a:ext>
            </a:extLst>
          </p:cNvPr>
          <p:cNvSpPr>
            <a:spLocks noGrp="1"/>
          </p:cNvSpPr>
          <p:nvPr>
            <p:ph type="ftr" sz="quarter" idx="11"/>
          </p:nvPr>
        </p:nvSpPr>
        <p:spPr/>
        <p:txBody>
          <a:bodyPr/>
          <a:lstStyle/>
          <a:p>
            <a:r>
              <a:rPr lang="tr-TR" dirty="0"/>
              <a:t>T.C. Giresun Üniversitesi İdari ve Mali İşler Daire Başkanlığı 2025</a:t>
            </a:r>
          </a:p>
        </p:txBody>
      </p:sp>
    </p:spTree>
    <p:extLst>
      <p:ext uri="{BB962C8B-B14F-4D97-AF65-F5344CB8AC3E}">
        <p14:creationId xmlns:p14="http://schemas.microsoft.com/office/powerpoint/2010/main" xmlns="" val="595115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1703FCC1-68F7-F447-F7F3-67B1935759CB}"/>
              </a:ext>
            </a:extLst>
          </p:cNvPr>
          <p:cNvSpPr>
            <a:spLocks noGrp="1"/>
          </p:cNvSpPr>
          <p:nvPr>
            <p:ph idx="1"/>
          </p:nvPr>
        </p:nvSpPr>
        <p:spPr>
          <a:xfrm>
            <a:off x="628650" y="548680"/>
            <a:ext cx="7886700" cy="5628283"/>
          </a:xfrm>
        </p:spPr>
        <p:txBody>
          <a:bodyPr/>
          <a:lstStyle/>
          <a:p>
            <a:pPr marL="0" indent="0">
              <a:buNone/>
            </a:pPr>
            <a:r>
              <a:rPr lang="tr-TR" dirty="0"/>
              <a:t>Faturaya istinaden mal/malzemeler için TİF düzenlenir. Ambar kaydına alınır.</a:t>
            </a:r>
          </a:p>
          <a:p>
            <a:pPr marL="0" indent="0">
              <a:buNone/>
            </a:pPr>
            <a:endParaRPr lang="tr-TR" dirty="0"/>
          </a:p>
          <a:p>
            <a:pPr marL="0" indent="0">
              <a:buNone/>
            </a:pPr>
            <a:r>
              <a:rPr lang="tr-TR" dirty="0"/>
              <a:t>Firmanın Vergi Borcu Sorgulamasının Yapılır. (2025 yılı için Borç limiti 5.000TL)</a:t>
            </a:r>
          </a:p>
          <a:p>
            <a:pPr marL="0" indent="0">
              <a:buNone/>
            </a:pPr>
            <a:r>
              <a:rPr lang="tr-TR" dirty="0"/>
              <a:t> </a:t>
            </a:r>
          </a:p>
          <a:p>
            <a:pPr marL="0" indent="0">
              <a:buNone/>
            </a:pPr>
            <a:endParaRPr lang="tr-TR" dirty="0"/>
          </a:p>
          <a:p>
            <a:pPr marL="0" indent="0">
              <a:buNone/>
            </a:pPr>
            <a:r>
              <a:rPr lang="tr-TR" dirty="0"/>
              <a:t>Ödeme Emri Belgesi MYS üzerinde hazırlanarak Gerçekleştirme Görevlisi ve Harcama Yetkilisi onayladıktan sonra Strateji Geliştirme Daire Başkanlığına ödenmek üzere gönderilir.</a:t>
            </a:r>
          </a:p>
          <a:p>
            <a:pPr marL="0" indent="0">
              <a:buNone/>
            </a:pPr>
            <a:endParaRPr lang="tr-TR" dirty="0"/>
          </a:p>
          <a:p>
            <a:pPr marL="0" indent="0">
              <a:buNone/>
            </a:pPr>
            <a:r>
              <a:rPr lang="tr-TR" dirty="0"/>
              <a:t>Alım sonucu, EKAP üzerinden bildirilir.</a:t>
            </a:r>
          </a:p>
          <a:p>
            <a:pPr marL="0" indent="0">
              <a:buNone/>
            </a:pPr>
            <a:endParaRPr lang="tr-TR" dirty="0"/>
          </a:p>
          <a:p>
            <a:endParaRPr lang="tr-TR" dirty="0"/>
          </a:p>
        </p:txBody>
      </p:sp>
      <p:sp>
        <p:nvSpPr>
          <p:cNvPr id="4" name="Alt Bilgi Yer Tutucusu 3">
            <a:extLst>
              <a:ext uri="{FF2B5EF4-FFF2-40B4-BE49-F238E27FC236}">
                <a16:creationId xmlns:a16="http://schemas.microsoft.com/office/drawing/2014/main" xmlns="" id="{BD658A58-6873-30A5-27AB-502A7260EC4C}"/>
              </a:ext>
            </a:extLst>
          </p:cNvPr>
          <p:cNvSpPr>
            <a:spLocks noGrp="1"/>
          </p:cNvSpPr>
          <p:nvPr>
            <p:ph type="ftr" sz="quarter" idx="11"/>
          </p:nvPr>
        </p:nvSpPr>
        <p:spPr/>
        <p:txBody>
          <a:bodyPr/>
          <a:lstStyle/>
          <a:p>
            <a:r>
              <a:rPr lang="tr-TR" dirty="0"/>
              <a:t>T.C. Giresun Üniversitesi İdari ve Mali İşler Daire Başkanlığı 2025</a:t>
            </a:r>
          </a:p>
        </p:txBody>
      </p:sp>
    </p:spTree>
    <p:extLst>
      <p:ext uri="{BB962C8B-B14F-4D97-AF65-F5344CB8AC3E}">
        <p14:creationId xmlns:p14="http://schemas.microsoft.com/office/powerpoint/2010/main" xmlns="" val="2594581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4C84F07-A221-8DB9-2D45-523F4BC1622C}"/>
              </a:ext>
            </a:extLst>
          </p:cNvPr>
          <p:cNvSpPr>
            <a:spLocks noGrp="1"/>
          </p:cNvSpPr>
          <p:nvPr>
            <p:ph type="title"/>
          </p:nvPr>
        </p:nvSpPr>
        <p:spPr>
          <a:xfrm>
            <a:off x="612453" y="136523"/>
            <a:ext cx="7886700" cy="772197"/>
          </a:xfrm>
        </p:spPr>
        <p:txBody>
          <a:bodyPr>
            <a:normAutofit fontScale="90000"/>
          </a:bodyPr>
          <a:lstStyle/>
          <a:p>
            <a:r>
              <a:rPr lang="tr-TR" dirty="0"/>
              <a:t>KDV Tevkifat Oranları (</a:t>
            </a:r>
            <a:r>
              <a:rPr lang="tr-TR" sz="1800" b="1" dirty="0"/>
              <a:t>2025 YILI İÇİN FATURA DÜZENLEME SINIRI 9.900,00-TL )</a:t>
            </a:r>
          </a:p>
        </p:txBody>
      </p:sp>
      <p:graphicFrame>
        <p:nvGraphicFramePr>
          <p:cNvPr id="5" name="İçerik Yer Tutucusu 4">
            <a:extLst>
              <a:ext uri="{FF2B5EF4-FFF2-40B4-BE49-F238E27FC236}">
                <a16:creationId xmlns:a16="http://schemas.microsoft.com/office/drawing/2014/main" xmlns="" id="{4336B333-8C3C-A114-DD5D-DA8964B7C817}"/>
              </a:ext>
            </a:extLst>
          </p:cNvPr>
          <p:cNvGraphicFramePr>
            <a:graphicFrameLocks noGrp="1"/>
          </p:cNvGraphicFramePr>
          <p:nvPr>
            <p:ph idx="1"/>
            <p:extLst>
              <p:ext uri="{D42A27DB-BD31-4B8C-83A1-F6EECF244321}">
                <p14:modId xmlns:p14="http://schemas.microsoft.com/office/powerpoint/2010/main" xmlns="" val="779740727"/>
              </p:ext>
            </p:extLst>
          </p:nvPr>
        </p:nvGraphicFramePr>
        <p:xfrm>
          <a:off x="628650" y="908720"/>
          <a:ext cx="7886700" cy="5447635"/>
        </p:xfrm>
        <a:graphic>
          <a:graphicData uri="http://schemas.openxmlformats.org/drawingml/2006/table">
            <a:tbl>
              <a:tblPr firstRow="1" bandRow="1">
                <a:tableStyleId>{5C22544A-7EE6-4342-B048-85BDC9FD1C3A}</a:tableStyleId>
              </a:tblPr>
              <a:tblGrid>
                <a:gridCol w="847006">
                  <a:extLst>
                    <a:ext uri="{9D8B030D-6E8A-4147-A177-3AD203B41FA5}">
                      <a16:colId xmlns:a16="http://schemas.microsoft.com/office/drawing/2014/main" xmlns="" val="1023070529"/>
                    </a:ext>
                  </a:extLst>
                </a:gridCol>
                <a:gridCol w="4410794">
                  <a:extLst>
                    <a:ext uri="{9D8B030D-6E8A-4147-A177-3AD203B41FA5}">
                      <a16:colId xmlns:a16="http://schemas.microsoft.com/office/drawing/2014/main" xmlns="" val="692944438"/>
                    </a:ext>
                  </a:extLst>
                </a:gridCol>
                <a:gridCol w="2628900">
                  <a:extLst>
                    <a:ext uri="{9D8B030D-6E8A-4147-A177-3AD203B41FA5}">
                      <a16:colId xmlns:a16="http://schemas.microsoft.com/office/drawing/2014/main" xmlns="" val="2498437237"/>
                    </a:ext>
                  </a:extLst>
                </a:gridCol>
              </a:tblGrid>
              <a:tr h="398674">
                <a:tc>
                  <a:txBody>
                    <a:bodyPr/>
                    <a:lstStyle/>
                    <a:p>
                      <a:pPr algn="ctr" fontAlgn="b"/>
                      <a:r>
                        <a:rPr lang="tr-TR" sz="1600" b="1" i="0" u="none" strike="noStrike" dirty="0">
                          <a:solidFill>
                            <a:srgbClr val="000000"/>
                          </a:solidFill>
                          <a:effectLst/>
                          <a:latin typeface="Calibri" panose="020F0502020204030204" pitchFamily="34" charset="0"/>
                        </a:rPr>
                        <a:t>S. NO</a:t>
                      </a:r>
                    </a:p>
                  </a:txBody>
                  <a:tcPr marL="7620" marR="7620" marT="7620" marB="0" anchor="b"/>
                </a:tc>
                <a:tc>
                  <a:txBody>
                    <a:bodyPr/>
                    <a:lstStyle/>
                    <a:p>
                      <a:pPr algn="ctr" fontAlgn="b"/>
                      <a:r>
                        <a:rPr lang="tr-TR" sz="1600" b="1" i="0" u="none" strike="noStrike" dirty="0">
                          <a:solidFill>
                            <a:srgbClr val="000000"/>
                          </a:solidFill>
                          <a:effectLst/>
                          <a:latin typeface="Calibri" panose="020F0502020204030204" pitchFamily="34" charset="0"/>
                        </a:rPr>
                        <a:t>KDV TEVKİFATINA TABİ HİZMET</a:t>
                      </a:r>
                    </a:p>
                  </a:txBody>
                  <a:tcPr marL="7620" marR="7620" marT="7620" marB="0" anchor="b"/>
                </a:tc>
                <a:tc>
                  <a:txBody>
                    <a:bodyPr/>
                    <a:lstStyle/>
                    <a:p>
                      <a:pPr algn="ctr" fontAlgn="b"/>
                      <a:r>
                        <a:rPr lang="tr-TR" sz="1600" b="1" i="0" u="none" strike="noStrike" dirty="0">
                          <a:solidFill>
                            <a:srgbClr val="000000"/>
                          </a:solidFill>
                          <a:effectLst/>
                          <a:latin typeface="Calibri" panose="020F0502020204030204" pitchFamily="34" charset="0"/>
                        </a:rPr>
                        <a:t>TEVKİFAT ORANI</a:t>
                      </a:r>
                    </a:p>
                  </a:txBody>
                  <a:tcPr marL="7620" marR="7620" marT="7620" marB="0" anchor="b"/>
                </a:tc>
                <a:extLst>
                  <a:ext uri="{0D108BD9-81ED-4DB2-BD59-A6C34878D82A}">
                    <a16:rowId xmlns:a16="http://schemas.microsoft.com/office/drawing/2014/main" xmlns="" val="2098272938"/>
                  </a:ext>
                </a:extLst>
              </a:tr>
              <a:tr h="794617">
                <a:tc>
                  <a:txBody>
                    <a:bodyPr/>
                    <a:lstStyle/>
                    <a:p>
                      <a:pPr algn="ctr" fontAlgn="ctr"/>
                      <a:r>
                        <a:rPr lang="tr-TR" sz="1600" b="0" i="0" u="none" strike="noStrike">
                          <a:solidFill>
                            <a:srgbClr val="000000"/>
                          </a:solidFill>
                          <a:effectLst/>
                          <a:latin typeface="Calibri" panose="020F0502020204030204" pitchFamily="34" charset="0"/>
                        </a:rPr>
                        <a:t>1</a:t>
                      </a:r>
                    </a:p>
                  </a:txBody>
                  <a:tcPr marL="7620" marR="7620" marT="7620" marB="0" anchor="ctr"/>
                </a:tc>
                <a:tc>
                  <a:txBody>
                    <a:bodyPr/>
                    <a:lstStyle/>
                    <a:p>
                      <a:pPr algn="l" fontAlgn="ctr"/>
                      <a:r>
                        <a:rPr lang="tr-TR" sz="1600" b="0" i="0" u="none" strike="noStrike">
                          <a:solidFill>
                            <a:srgbClr val="000000"/>
                          </a:solidFill>
                          <a:effectLst/>
                          <a:latin typeface="Calibri" panose="020F0502020204030204" pitchFamily="34" charset="0"/>
                        </a:rPr>
                        <a:t>YAPIM İŞLERİ İLE BU İŞLERLE BİRLİKTE İFA EDİLEN MÜHENDİSLİK-MİMARLIK VE ETÜT-PROJE HİZMETLERİ</a:t>
                      </a:r>
                    </a:p>
                  </a:txBody>
                  <a:tcPr marL="7620" marR="7620" marT="7620" marB="0" anchor="ctr"/>
                </a:tc>
                <a:tc>
                  <a:txBody>
                    <a:bodyPr/>
                    <a:lstStyle/>
                    <a:p>
                      <a:pPr algn="ctr" fontAlgn="ctr"/>
                      <a:r>
                        <a:rPr lang="tr-TR" sz="1600" b="0" i="0" u="none" strike="noStrike" dirty="0">
                          <a:solidFill>
                            <a:srgbClr val="000000"/>
                          </a:solidFill>
                          <a:effectLst/>
                          <a:latin typeface="Calibri" panose="020F0502020204030204" pitchFamily="34" charset="0"/>
                        </a:rPr>
                        <a:t>4/10</a:t>
                      </a:r>
                    </a:p>
                  </a:txBody>
                  <a:tcPr marL="7620" marR="7620" marT="7620" marB="0" anchor="ctr"/>
                </a:tc>
                <a:extLst>
                  <a:ext uri="{0D108BD9-81ED-4DB2-BD59-A6C34878D82A}">
                    <a16:rowId xmlns:a16="http://schemas.microsoft.com/office/drawing/2014/main" xmlns="" val="1443565363"/>
                  </a:ext>
                </a:extLst>
              </a:tr>
              <a:tr h="532476">
                <a:tc>
                  <a:txBody>
                    <a:bodyPr/>
                    <a:lstStyle/>
                    <a:p>
                      <a:pPr algn="ctr" fontAlgn="ctr"/>
                      <a:r>
                        <a:rPr lang="tr-TR" sz="1600" b="0" i="0" u="none" strike="noStrike">
                          <a:solidFill>
                            <a:srgbClr val="000000"/>
                          </a:solidFill>
                          <a:effectLst/>
                          <a:latin typeface="Calibri" panose="020F0502020204030204" pitchFamily="34" charset="0"/>
                        </a:rPr>
                        <a:t>2</a:t>
                      </a:r>
                    </a:p>
                  </a:txBody>
                  <a:tcPr marL="7620" marR="7620" marT="7620" marB="0" anchor="ctr"/>
                </a:tc>
                <a:tc>
                  <a:txBody>
                    <a:bodyPr/>
                    <a:lstStyle/>
                    <a:p>
                      <a:pPr algn="l" fontAlgn="ctr"/>
                      <a:r>
                        <a:rPr lang="tr-TR" sz="1600" b="0" i="0" u="none" strike="noStrike">
                          <a:solidFill>
                            <a:srgbClr val="000000"/>
                          </a:solidFill>
                          <a:effectLst/>
                          <a:latin typeface="Calibri" panose="020F0502020204030204" pitchFamily="34" charset="0"/>
                        </a:rPr>
                        <a:t>ETÜT, PLAN-PROJE, DANIŞMANLIK, DENETİM VE BENZERİ HİZMETLER</a:t>
                      </a:r>
                    </a:p>
                  </a:txBody>
                  <a:tcPr marL="7620" marR="7620" marT="7620" marB="0" anchor="ctr"/>
                </a:tc>
                <a:tc>
                  <a:txBody>
                    <a:bodyPr/>
                    <a:lstStyle/>
                    <a:p>
                      <a:pPr algn="ctr" fontAlgn="ctr"/>
                      <a:r>
                        <a:rPr lang="tr-TR" sz="1600" b="0" i="0" u="none" strike="noStrike">
                          <a:solidFill>
                            <a:srgbClr val="000000"/>
                          </a:solidFill>
                          <a:effectLst/>
                          <a:latin typeface="Calibri" panose="020F0502020204030204" pitchFamily="34" charset="0"/>
                        </a:rPr>
                        <a:t>9/10</a:t>
                      </a:r>
                    </a:p>
                  </a:txBody>
                  <a:tcPr marL="7620" marR="7620" marT="7620" marB="0" anchor="ctr"/>
                </a:tc>
                <a:extLst>
                  <a:ext uri="{0D108BD9-81ED-4DB2-BD59-A6C34878D82A}">
                    <a16:rowId xmlns:a16="http://schemas.microsoft.com/office/drawing/2014/main" xmlns="" val="2358598973"/>
                  </a:ext>
                </a:extLst>
              </a:tr>
              <a:tr h="532476">
                <a:tc>
                  <a:txBody>
                    <a:bodyPr/>
                    <a:lstStyle/>
                    <a:p>
                      <a:pPr algn="ctr" fontAlgn="ctr"/>
                      <a:r>
                        <a:rPr lang="tr-TR" sz="1600" b="0" i="0" u="none" strike="noStrike">
                          <a:solidFill>
                            <a:srgbClr val="000000"/>
                          </a:solidFill>
                          <a:effectLst/>
                          <a:latin typeface="Calibri" panose="020F0502020204030204" pitchFamily="34" charset="0"/>
                        </a:rPr>
                        <a:t>3</a:t>
                      </a:r>
                    </a:p>
                  </a:txBody>
                  <a:tcPr marL="7620" marR="7620" marT="7620" marB="0" anchor="ctr"/>
                </a:tc>
                <a:tc>
                  <a:txBody>
                    <a:bodyPr/>
                    <a:lstStyle/>
                    <a:p>
                      <a:pPr algn="l" fontAlgn="ctr"/>
                      <a:r>
                        <a:rPr lang="tr-TR" sz="1600" b="0" i="0" u="none" strike="noStrike">
                          <a:solidFill>
                            <a:srgbClr val="000000"/>
                          </a:solidFill>
                          <a:effectLst/>
                          <a:latin typeface="Calibri" panose="020F0502020204030204" pitchFamily="34" charset="0"/>
                        </a:rPr>
                        <a:t>MAKİNE, TEÇHİZAT, DEMİRBAŞ VE TAŞITLARA AİT TADİL, BAKIM VE ONARIM HİZMETLERİ</a:t>
                      </a:r>
                    </a:p>
                  </a:txBody>
                  <a:tcPr marL="7620" marR="7620" marT="7620" marB="0" anchor="ctr"/>
                </a:tc>
                <a:tc>
                  <a:txBody>
                    <a:bodyPr/>
                    <a:lstStyle/>
                    <a:p>
                      <a:pPr algn="ctr" fontAlgn="ctr"/>
                      <a:r>
                        <a:rPr lang="tr-TR" sz="1600" b="0" i="0" u="none" strike="noStrike">
                          <a:solidFill>
                            <a:srgbClr val="000000"/>
                          </a:solidFill>
                          <a:effectLst/>
                          <a:latin typeface="Calibri" panose="020F0502020204030204" pitchFamily="34" charset="0"/>
                        </a:rPr>
                        <a:t>7/10</a:t>
                      </a:r>
                    </a:p>
                  </a:txBody>
                  <a:tcPr marL="7620" marR="7620" marT="7620" marB="0" anchor="ctr"/>
                </a:tc>
                <a:extLst>
                  <a:ext uri="{0D108BD9-81ED-4DB2-BD59-A6C34878D82A}">
                    <a16:rowId xmlns:a16="http://schemas.microsoft.com/office/drawing/2014/main" xmlns="" val="3633614376"/>
                  </a:ext>
                </a:extLst>
              </a:tr>
              <a:tr h="398674">
                <a:tc>
                  <a:txBody>
                    <a:bodyPr/>
                    <a:lstStyle/>
                    <a:p>
                      <a:pPr algn="ctr" fontAlgn="ctr"/>
                      <a:r>
                        <a:rPr lang="tr-TR" sz="1600" b="0" i="0" u="none" strike="noStrike">
                          <a:solidFill>
                            <a:srgbClr val="000000"/>
                          </a:solidFill>
                          <a:effectLst/>
                          <a:latin typeface="Calibri" panose="020F0502020204030204" pitchFamily="34" charset="0"/>
                        </a:rPr>
                        <a:t>4</a:t>
                      </a:r>
                    </a:p>
                  </a:txBody>
                  <a:tcPr marL="7620" marR="7620" marT="7620" marB="0" anchor="ctr"/>
                </a:tc>
                <a:tc>
                  <a:txBody>
                    <a:bodyPr/>
                    <a:lstStyle/>
                    <a:p>
                      <a:pPr algn="l" fontAlgn="ctr"/>
                      <a:r>
                        <a:rPr lang="tr-TR" sz="1600" b="0" i="0" u="none" strike="noStrike">
                          <a:solidFill>
                            <a:srgbClr val="000000"/>
                          </a:solidFill>
                          <a:effectLst/>
                          <a:latin typeface="Calibri" panose="020F0502020204030204" pitchFamily="34" charset="0"/>
                        </a:rPr>
                        <a:t>YEMEK SERVİS VE ORGANİZASYON HİZMETLERİ</a:t>
                      </a:r>
                    </a:p>
                  </a:txBody>
                  <a:tcPr marL="7620" marR="7620" marT="7620" marB="0" anchor="ctr"/>
                </a:tc>
                <a:tc>
                  <a:txBody>
                    <a:bodyPr/>
                    <a:lstStyle/>
                    <a:p>
                      <a:pPr algn="ctr" fontAlgn="ctr"/>
                      <a:r>
                        <a:rPr lang="tr-TR" sz="1600" b="0" i="0" u="none" strike="noStrike">
                          <a:solidFill>
                            <a:srgbClr val="000000"/>
                          </a:solidFill>
                          <a:effectLst/>
                          <a:latin typeface="Calibri" panose="020F0502020204030204" pitchFamily="34" charset="0"/>
                        </a:rPr>
                        <a:t>5/10</a:t>
                      </a:r>
                    </a:p>
                  </a:txBody>
                  <a:tcPr marL="7620" marR="7620" marT="7620" marB="0" anchor="ctr"/>
                </a:tc>
                <a:extLst>
                  <a:ext uri="{0D108BD9-81ED-4DB2-BD59-A6C34878D82A}">
                    <a16:rowId xmlns:a16="http://schemas.microsoft.com/office/drawing/2014/main" xmlns="" val="4190627119"/>
                  </a:ext>
                </a:extLst>
              </a:tr>
              <a:tr h="398674">
                <a:tc>
                  <a:txBody>
                    <a:bodyPr/>
                    <a:lstStyle/>
                    <a:p>
                      <a:pPr algn="ctr" fontAlgn="ctr"/>
                      <a:r>
                        <a:rPr lang="tr-TR" sz="1600" b="0" i="0" u="none" strike="noStrike">
                          <a:solidFill>
                            <a:srgbClr val="000000"/>
                          </a:solidFill>
                          <a:effectLst/>
                          <a:latin typeface="Calibri" panose="020F0502020204030204" pitchFamily="34" charset="0"/>
                        </a:rPr>
                        <a:t>5</a:t>
                      </a:r>
                    </a:p>
                  </a:txBody>
                  <a:tcPr marL="7620" marR="7620" marT="7620" marB="0" anchor="ctr"/>
                </a:tc>
                <a:tc>
                  <a:txBody>
                    <a:bodyPr/>
                    <a:lstStyle/>
                    <a:p>
                      <a:pPr algn="l" fontAlgn="ctr"/>
                      <a:r>
                        <a:rPr lang="tr-TR" sz="1600" b="0" i="0" u="none" strike="noStrike">
                          <a:solidFill>
                            <a:srgbClr val="000000"/>
                          </a:solidFill>
                          <a:effectLst/>
                          <a:latin typeface="Calibri" panose="020F0502020204030204" pitchFamily="34" charset="0"/>
                        </a:rPr>
                        <a:t>İŞGÜCÜ TEMİN HİZMETLERİ</a:t>
                      </a:r>
                    </a:p>
                  </a:txBody>
                  <a:tcPr marL="7620" marR="7620" marT="7620" marB="0" anchor="ctr"/>
                </a:tc>
                <a:tc>
                  <a:txBody>
                    <a:bodyPr/>
                    <a:lstStyle/>
                    <a:p>
                      <a:pPr algn="ctr" fontAlgn="ctr"/>
                      <a:r>
                        <a:rPr lang="tr-TR" sz="1600" b="0" i="0" u="none" strike="noStrike">
                          <a:solidFill>
                            <a:srgbClr val="000000"/>
                          </a:solidFill>
                          <a:effectLst/>
                          <a:latin typeface="Calibri" panose="020F0502020204030204" pitchFamily="34" charset="0"/>
                        </a:rPr>
                        <a:t>9/10</a:t>
                      </a:r>
                    </a:p>
                  </a:txBody>
                  <a:tcPr marL="7620" marR="7620" marT="7620" marB="0" anchor="ctr"/>
                </a:tc>
                <a:extLst>
                  <a:ext uri="{0D108BD9-81ED-4DB2-BD59-A6C34878D82A}">
                    <a16:rowId xmlns:a16="http://schemas.microsoft.com/office/drawing/2014/main" xmlns="" val="2062187505"/>
                  </a:ext>
                </a:extLst>
              </a:tr>
              <a:tr h="398674">
                <a:tc>
                  <a:txBody>
                    <a:bodyPr/>
                    <a:lstStyle/>
                    <a:p>
                      <a:pPr algn="ctr" fontAlgn="ctr"/>
                      <a:r>
                        <a:rPr lang="tr-TR" sz="1600" b="0" i="0" u="none" strike="noStrike">
                          <a:solidFill>
                            <a:srgbClr val="000000"/>
                          </a:solidFill>
                          <a:effectLst/>
                          <a:latin typeface="Calibri" panose="020F0502020204030204" pitchFamily="34" charset="0"/>
                        </a:rPr>
                        <a:t>6</a:t>
                      </a:r>
                    </a:p>
                  </a:txBody>
                  <a:tcPr marL="7620" marR="7620" marT="7620" marB="0" anchor="ctr"/>
                </a:tc>
                <a:tc>
                  <a:txBody>
                    <a:bodyPr/>
                    <a:lstStyle/>
                    <a:p>
                      <a:pPr algn="l" fontAlgn="ctr"/>
                      <a:r>
                        <a:rPr lang="tr-TR" sz="1600" b="0" i="0" u="none" strike="noStrike">
                          <a:solidFill>
                            <a:srgbClr val="000000"/>
                          </a:solidFill>
                          <a:effectLst/>
                          <a:latin typeface="Calibri" panose="020F0502020204030204" pitchFamily="34" charset="0"/>
                        </a:rPr>
                        <a:t>YAPI DENETİM HİZMETLERİ</a:t>
                      </a:r>
                    </a:p>
                  </a:txBody>
                  <a:tcPr marL="7620" marR="7620" marT="7620" marB="0" anchor="ctr"/>
                </a:tc>
                <a:tc>
                  <a:txBody>
                    <a:bodyPr/>
                    <a:lstStyle/>
                    <a:p>
                      <a:pPr algn="ctr" fontAlgn="ctr"/>
                      <a:r>
                        <a:rPr lang="tr-TR" sz="1600" b="0" i="0" u="none" strike="noStrike">
                          <a:solidFill>
                            <a:srgbClr val="000000"/>
                          </a:solidFill>
                          <a:effectLst/>
                          <a:latin typeface="Calibri" panose="020F0502020204030204" pitchFamily="34" charset="0"/>
                        </a:rPr>
                        <a:t>9/10</a:t>
                      </a:r>
                    </a:p>
                  </a:txBody>
                  <a:tcPr marL="7620" marR="7620" marT="7620" marB="0" anchor="ctr"/>
                </a:tc>
                <a:extLst>
                  <a:ext uri="{0D108BD9-81ED-4DB2-BD59-A6C34878D82A}">
                    <a16:rowId xmlns:a16="http://schemas.microsoft.com/office/drawing/2014/main" xmlns="" val="3665723867"/>
                  </a:ext>
                </a:extLst>
              </a:tr>
              <a:tr h="398674">
                <a:tc>
                  <a:txBody>
                    <a:bodyPr/>
                    <a:lstStyle/>
                    <a:p>
                      <a:pPr algn="ctr" fontAlgn="ctr"/>
                      <a:r>
                        <a:rPr lang="tr-TR" sz="1600" b="0" i="0" u="none" strike="noStrike">
                          <a:solidFill>
                            <a:srgbClr val="000000"/>
                          </a:solidFill>
                          <a:effectLst/>
                          <a:latin typeface="Calibri" panose="020F0502020204030204" pitchFamily="34" charset="0"/>
                        </a:rPr>
                        <a:t>7</a:t>
                      </a:r>
                    </a:p>
                  </a:txBody>
                  <a:tcPr marL="7620" marR="7620" marT="7620" marB="0" anchor="ctr"/>
                </a:tc>
                <a:tc>
                  <a:txBody>
                    <a:bodyPr/>
                    <a:lstStyle/>
                    <a:p>
                      <a:pPr algn="l" fontAlgn="ctr"/>
                      <a:r>
                        <a:rPr lang="tr-TR" sz="1600" b="0" i="0" u="none" strike="noStrike" dirty="0">
                          <a:solidFill>
                            <a:srgbClr val="000000"/>
                          </a:solidFill>
                          <a:effectLst/>
                          <a:latin typeface="Calibri" panose="020F0502020204030204" pitchFamily="34" charset="0"/>
                        </a:rPr>
                        <a:t>TEMİZLİK, ÇEVRE VE BAHÇE BAKIM HİZMETLERİ</a:t>
                      </a:r>
                    </a:p>
                  </a:txBody>
                  <a:tcPr marL="7620" marR="7620" marT="7620" marB="0" anchor="ctr"/>
                </a:tc>
                <a:tc>
                  <a:txBody>
                    <a:bodyPr/>
                    <a:lstStyle/>
                    <a:p>
                      <a:pPr algn="ctr" fontAlgn="ctr"/>
                      <a:r>
                        <a:rPr lang="tr-TR" sz="1600" b="0" i="0" u="none" strike="noStrike">
                          <a:solidFill>
                            <a:srgbClr val="000000"/>
                          </a:solidFill>
                          <a:effectLst/>
                          <a:latin typeface="Calibri" panose="020F0502020204030204" pitchFamily="34" charset="0"/>
                        </a:rPr>
                        <a:t>9/10</a:t>
                      </a:r>
                    </a:p>
                  </a:txBody>
                  <a:tcPr marL="7620" marR="7620" marT="7620" marB="0" anchor="ctr"/>
                </a:tc>
                <a:extLst>
                  <a:ext uri="{0D108BD9-81ED-4DB2-BD59-A6C34878D82A}">
                    <a16:rowId xmlns:a16="http://schemas.microsoft.com/office/drawing/2014/main" xmlns="" val="2130034340"/>
                  </a:ext>
                </a:extLst>
              </a:tr>
              <a:tr h="398674">
                <a:tc>
                  <a:txBody>
                    <a:bodyPr/>
                    <a:lstStyle/>
                    <a:p>
                      <a:pPr algn="ctr" fontAlgn="ctr"/>
                      <a:r>
                        <a:rPr lang="tr-TR" sz="1600" b="0" i="0" u="none" strike="noStrike">
                          <a:solidFill>
                            <a:srgbClr val="000000"/>
                          </a:solidFill>
                          <a:effectLst/>
                          <a:latin typeface="Calibri" panose="020F0502020204030204" pitchFamily="34" charset="0"/>
                        </a:rPr>
                        <a:t>8</a:t>
                      </a:r>
                    </a:p>
                  </a:txBody>
                  <a:tcPr marL="7620" marR="7620" marT="7620" marB="0" anchor="ctr"/>
                </a:tc>
                <a:tc>
                  <a:txBody>
                    <a:bodyPr/>
                    <a:lstStyle/>
                    <a:p>
                      <a:pPr algn="l" fontAlgn="ctr"/>
                      <a:r>
                        <a:rPr lang="tr-TR" sz="1600" b="0" i="0" u="none" strike="noStrike">
                          <a:solidFill>
                            <a:srgbClr val="000000"/>
                          </a:solidFill>
                          <a:effectLst/>
                          <a:latin typeface="Calibri" panose="020F0502020204030204" pitchFamily="34" charset="0"/>
                        </a:rPr>
                        <a:t>SERVİS TAŞIMACILIĞI HİZMETİ</a:t>
                      </a:r>
                    </a:p>
                  </a:txBody>
                  <a:tcPr marL="7620" marR="7620" marT="7620" marB="0" anchor="ctr"/>
                </a:tc>
                <a:tc>
                  <a:txBody>
                    <a:bodyPr/>
                    <a:lstStyle/>
                    <a:p>
                      <a:pPr algn="ctr" fontAlgn="ctr"/>
                      <a:r>
                        <a:rPr lang="tr-TR" sz="1600" b="0" i="0" u="none" strike="noStrike">
                          <a:solidFill>
                            <a:srgbClr val="000000"/>
                          </a:solidFill>
                          <a:effectLst/>
                          <a:latin typeface="Calibri" panose="020F0502020204030204" pitchFamily="34" charset="0"/>
                        </a:rPr>
                        <a:t>5/10</a:t>
                      </a:r>
                    </a:p>
                  </a:txBody>
                  <a:tcPr marL="7620" marR="7620" marT="7620" marB="0" anchor="ctr"/>
                </a:tc>
                <a:extLst>
                  <a:ext uri="{0D108BD9-81ED-4DB2-BD59-A6C34878D82A}">
                    <a16:rowId xmlns:a16="http://schemas.microsoft.com/office/drawing/2014/main" xmlns="" val="2789898031"/>
                  </a:ext>
                </a:extLst>
              </a:tr>
              <a:tr h="398674">
                <a:tc>
                  <a:txBody>
                    <a:bodyPr/>
                    <a:lstStyle/>
                    <a:p>
                      <a:pPr algn="ctr" fontAlgn="ctr"/>
                      <a:r>
                        <a:rPr lang="tr-TR" sz="1600" b="0" i="0" u="none" strike="noStrike">
                          <a:solidFill>
                            <a:srgbClr val="000000"/>
                          </a:solidFill>
                          <a:effectLst/>
                          <a:latin typeface="Calibri" panose="020F0502020204030204" pitchFamily="34" charset="0"/>
                        </a:rPr>
                        <a:t>9</a:t>
                      </a:r>
                    </a:p>
                  </a:txBody>
                  <a:tcPr marL="7620" marR="7620" marT="7620" marB="0" anchor="ctr"/>
                </a:tc>
                <a:tc>
                  <a:txBody>
                    <a:bodyPr/>
                    <a:lstStyle/>
                    <a:p>
                      <a:pPr algn="l" fontAlgn="ctr"/>
                      <a:r>
                        <a:rPr lang="tr-TR" sz="1600" b="0" i="0" u="none" strike="noStrike">
                          <a:solidFill>
                            <a:srgbClr val="000000"/>
                          </a:solidFill>
                          <a:effectLst/>
                          <a:latin typeface="Calibri" panose="020F0502020204030204" pitchFamily="34" charset="0"/>
                        </a:rPr>
                        <a:t>YÜK TAŞIMACILIĞI HİZMETİ</a:t>
                      </a:r>
                    </a:p>
                  </a:txBody>
                  <a:tcPr marL="7620" marR="7620" marT="7620" marB="0" anchor="ctr"/>
                </a:tc>
                <a:tc>
                  <a:txBody>
                    <a:bodyPr/>
                    <a:lstStyle/>
                    <a:p>
                      <a:pPr algn="ctr" fontAlgn="ctr"/>
                      <a:r>
                        <a:rPr lang="tr-TR" sz="1600" b="0" i="0" u="none" strike="noStrike">
                          <a:solidFill>
                            <a:srgbClr val="000000"/>
                          </a:solidFill>
                          <a:effectLst/>
                          <a:latin typeface="Calibri" panose="020F0502020204030204" pitchFamily="34" charset="0"/>
                        </a:rPr>
                        <a:t>2/10</a:t>
                      </a:r>
                    </a:p>
                  </a:txBody>
                  <a:tcPr marL="7620" marR="7620" marT="7620" marB="0" anchor="ctr"/>
                </a:tc>
                <a:extLst>
                  <a:ext uri="{0D108BD9-81ED-4DB2-BD59-A6C34878D82A}">
                    <a16:rowId xmlns:a16="http://schemas.microsoft.com/office/drawing/2014/main" xmlns="" val="3520225519"/>
                  </a:ext>
                </a:extLst>
              </a:tr>
              <a:tr h="398674">
                <a:tc>
                  <a:txBody>
                    <a:bodyPr/>
                    <a:lstStyle/>
                    <a:p>
                      <a:pPr algn="ctr" fontAlgn="ctr"/>
                      <a:r>
                        <a:rPr lang="tr-TR" sz="1600" b="0" i="0" u="none" strike="noStrike">
                          <a:solidFill>
                            <a:srgbClr val="000000"/>
                          </a:solidFill>
                          <a:effectLst/>
                          <a:latin typeface="Calibri" panose="020F0502020204030204" pitchFamily="34" charset="0"/>
                        </a:rPr>
                        <a:t>10</a:t>
                      </a:r>
                    </a:p>
                  </a:txBody>
                  <a:tcPr marL="7620" marR="7620" marT="7620" marB="0" anchor="ctr"/>
                </a:tc>
                <a:tc>
                  <a:txBody>
                    <a:bodyPr/>
                    <a:lstStyle/>
                    <a:p>
                      <a:pPr algn="l" fontAlgn="ctr"/>
                      <a:r>
                        <a:rPr lang="tr-TR" sz="1600" b="0" i="0" u="none" strike="noStrike">
                          <a:solidFill>
                            <a:srgbClr val="000000"/>
                          </a:solidFill>
                          <a:effectLst/>
                          <a:latin typeface="Calibri" panose="020F0502020204030204" pitchFamily="34" charset="0"/>
                        </a:rPr>
                        <a:t>HER TÜRLÜ BASKI VE BASIM HİZMETLERİ</a:t>
                      </a:r>
                    </a:p>
                  </a:txBody>
                  <a:tcPr marL="7620" marR="7620" marT="7620" marB="0" anchor="ctr"/>
                </a:tc>
                <a:tc>
                  <a:txBody>
                    <a:bodyPr/>
                    <a:lstStyle/>
                    <a:p>
                      <a:pPr algn="ctr" fontAlgn="ctr"/>
                      <a:r>
                        <a:rPr lang="tr-TR" sz="1600" b="0" i="0" u="none" strike="noStrike">
                          <a:solidFill>
                            <a:srgbClr val="000000"/>
                          </a:solidFill>
                          <a:effectLst/>
                          <a:latin typeface="Calibri" panose="020F0502020204030204" pitchFamily="34" charset="0"/>
                        </a:rPr>
                        <a:t>7/10</a:t>
                      </a:r>
                    </a:p>
                  </a:txBody>
                  <a:tcPr marL="7620" marR="7620" marT="7620" marB="0" anchor="ctr"/>
                </a:tc>
                <a:extLst>
                  <a:ext uri="{0D108BD9-81ED-4DB2-BD59-A6C34878D82A}">
                    <a16:rowId xmlns:a16="http://schemas.microsoft.com/office/drawing/2014/main" xmlns="" val="81337315"/>
                  </a:ext>
                </a:extLst>
              </a:tr>
              <a:tr h="398674">
                <a:tc>
                  <a:txBody>
                    <a:bodyPr/>
                    <a:lstStyle/>
                    <a:p>
                      <a:pPr algn="ctr" fontAlgn="ctr"/>
                      <a:r>
                        <a:rPr lang="tr-TR" sz="1600" b="0" i="0" u="none" strike="noStrike">
                          <a:solidFill>
                            <a:srgbClr val="000000"/>
                          </a:solidFill>
                          <a:effectLst/>
                          <a:latin typeface="Calibri" panose="020F0502020204030204" pitchFamily="34" charset="0"/>
                        </a:rPr>
                        <a:t>11</a:t>
                      </a:r>
                    </a:p>
                  </a:txBody>
                  <a:tcPr marL="7620" marR="7620" marT="7620" marB="0" anchor="ctr"/>
                </a:tc>
                <a:tc>
                  <a:txBody>
                    <a:bodyPr/>
                    <a:lstStyle/>
                    <a:p>
                      <a:pPr algn="l" fontAlgn="ctr"/>
                      <a:r>
                        <a:rPr lang="tr-TR" sz="1600" b="0" i="0" u="none" strike="noStrike">
                          <a:solidFill>
                            <a:srgbClr val="000000"/>
                          </a:solidFill>
                          <a:effectLst/>
                          <a:latin typeface="Calibri" panose="020F0502020204030204" pitchFamily="34" charset="0"/>
                        </a:rPr>
                        <a:t>YUKARIDA BELİRLENENLER DIŞINDAKİ HİZMETLER</a:t>
                      </a:r>
                    </a:p>
                  </a:txBody>
                  <a:tcPr marL="7620" marR="7620" marT="7620" marB="0" anchor="ctr"/>
                </a:tc>
                <a:tc>
                  <a:txBody>
                    <a:bodyPr/>
                    <a:lstStyle/>
                    <a:p>
                      <a:pPr algn="ctr" fontAlgn="ctr"/>
                      <a:r>
                        <a:rPr lang="tr-TR" sz="1600" b="0" i="0" u="none" strike="noStrike" dirty="0">
                          <a:solidFill>
                            <a:srgbClr val="000000"/>
                          </a:solidFill>
                          <a:effectLst/>
                          <a:latin typeface="Calibri" panose="020F0502020204030204" pitchFamily="34" charset="0"/>
                        </a:rPr>
                        <a:t>5/10</a:t>
                      </a:r>
                    </a:p>
                  </a:txBody>
                  <a:tcPr marL="7620" marR="7620" marT="7620" marB="0" anchor="ctr"/>
                </a:tc>
                <a:extLst>
                  <a:ext uri="{0D108BD9-81ED-4DB2-BD59-A6C34878D82A}">
                    <a16:rowId xmlns:a16="http://schemas.microsoft.com/office/drawing/2014/main" xmlns="" val="3585422260"/>
                  </a:ext>
                </a:extLst>
              </a:tr>
            </a:tbl>
          </a:graphicData>
        </a:graphic>
      </p:graphicFrame>
      <p:sp>
        <p:nvSpPr>
          <p:cNvPr id="4" name="Alt Bilgi Yer Tutucusu 3">
            <a:extLst>
              <a:ext uri="{FF2B5EF4-FFF2-40B4-BE49-F238E27FC236}">
                <a16:creationId xmlns:a16="http://schemas.microsoft.com/office/drawing/2014/main" xmlns="" id="{14715A88-DF2C-809B-6703-648E95836701}"/>
              </a:ext>
            </a:extLst>
          </p:cNvPr>
          <p:cNvSpPr>
            <a:spLocks noGrp="1"/>
          </p:cNvSpPr>
          <p:nvPr>
            <p:ph type="ftr" sz="quarter" idx="11"/>
          </p:nvPr>
        </p:nvSpPr>
        <p:spPr/>
        <p:txBody>
          <a:bodyPr/>
          <a:lstStyle/>
          <a:p>
            <a:r>
              <a:rPr lang="tr-TR" dirty="0"/>
              <a:t>T.C. Giresun Üniversitesi İdari ve Mali İşler Daire Başkanlığı 2025</a:t>
            </a:r>
          </a:p>
        </p:txBody>
      </p:sp>
    </p:spTree>
    <p:extLst>
      <p:ext uri="{BB962C8B-B14F-4D97-AF65-F5344CB8AC3E}">
        <p14:creationId xmlns:p14="http://schemas.microsoft.com/office/powerpoint/2010/main" xmlns="" val="25889140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83EB2B9-DC9A-3EDB-305E-0A919F13132D}"/>
              </a:ext>
            </a:extLst>
          </p:cNvPr>
          <p:cNvSpPr>
            <a:spLocks noGrp="1"/>
          </p:cNvSpPr>
          <p:nvPr>
            <p:ph type="title"/>
          </p:nvPr>
        </p:nvSpPr>
        <p:spPr>
          <a:xfrm>
            <a:off x="628650" y="365126"/>
            <a:ext cx="7886700" cy="4576042"/>
          </a:xfrm>
        </p:spPr>
        <p:txBody>
          <a:bodyPr/>
          <a:lstStyle/>
          <a:p>
            <a:r>
              <a:rPr lang="tr-TR" dirty="0"/>
              <a:t>             Doğrudan Teminde </a:t>
            </a:r>
            <a:r>
              <a:rPr lang="tr-TR" sz="3600" b="1" i="0" dirty="0">
                <a:solidFill>
                  <a:srgbClr val="000000"/>
                </a:solidFill>
                <a:effectLst/>
                <a:latin typeface="Times New Roman" panose="02020603050405020304" pitchFamily="18" charset="0"/>
              </a:rPr>
              <a:t>e-fiyat teklifi</a:t>
            </a:r>
            <a:endParaRPr lang="tr-TR" dirty="0"/>
          </a:p>
        </p:txBody>
      </p:sp>
      <p:sp>
        <p:nvSpPr>
          <p:cNvPr id="4" name="Alt Bilgi Yer Tutucusu 3">
            <a:extLst>
              <a:ext uri="{FF2B5EF4-FFF2-40B4-BE49-F238E27FC236}">
                <a16:creationId xmlns:a16="http://schemas.microsoft.com/office/drawing/2014/main" xmlns="" id="{D82CF11F-EDB2-EFF7-5221-53F2EA816ADD}"/>
              </a:ext>
            </a:extLst>
          </p:cNvPr>
          <p:cNvSpPr>
            <a:spLocks noGrp="1"/>
          </p:cNvSpPr>
          <p:nvPr>
            <p:ph type="ftr" sz="quarter" idx="11"/>
          </p:nvPr>
        </p:nvSpPr>
        <p:spPr/>
        <p:txBody>
          <a:bodyPr/>
          <a:lstStyle/>
          <a:p>
            <a:r>
              <a:rPr lang="tr-TR" dirty="0"/>
              <a:t>T.C. Giresun Üniversitesi İdari ve Mali İşler Daire Başkanlığı 2025</a:t>
            </a:r>
          </a:p>
        </p:txBody>
      </p:sp>
    </p:spTree>
    <p:extLst>
      <p:ext uri="{BB962C8B-B14F-4D97-AF65-F5344CB8AC3E}">
        <p14:creationId xmlns:p14="http://schemas.microsoft.com/office/powerpoint/2010/main" xmlns="" val="13619953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 Bilgi Yer Tutucusu 3">
            <a:extLst>
              <a:ext uri="{FF2B5EF4-FFF2-40B4-BE49-F238E27FC236}">
                <a16:creationId xmlns:a16="http://schemas.microsoft.com/office/drawing/2014/main" xmlns="" id="{4D7B5B73-97F3-2B0E-EF18-408BB0E5501F}"/>
              </a:ext>
            </a:extLst>
          </p:cNvPr>
          <p:cNvSpPr>
            <a:spLocks noGrp="1"/>
          </p:cNvSpPr>
          <p:nvPr>
            <p:ph type="ftr" sz="quarter" idx="11"/>
          </p:nvPr>
        </p:nvSpPr>
        <p:spPr/>
        <p:txBody>
          <a:bodyPr/>
          <a:lstStyle/>
          <a:p>
            <a:r>
              <a:rPr lang="tr-TR" dirty="0"/>
              <a:t>T.C. Giresun Üniversitesi İdari ve Mali İşler Daire Başkanlığı 2025</a:t>
            </a:r>
          </a:p>
        </p:txBody>
      </p:sp>
      <p:pic>
        <p:nvPicPr>
          <p:cNvPr id="10" name="İçerik Yer Tutucusu 9">
            <a:extLst>
              <a:ext uri="{FF2B5EF4-FFF2-40B4-BE49-F238E27FC236}">
                <a16:creationId xmlns:a16="http://schemas.microsoft.com/office/drawing/2014/main" xmlns="" id="{7939485E-9769-FF8F-EB0A-824B620BEB1B}"/>
              </a:ext>
            </a:extLst>
          </p:cNvPr>
          <p:cNvPicPr>
            <a:picLocks noGrp="1" noChangeAspect="1"/>
          </p:cNvPicPr>
          <p:nvPr>
            <p:ph idx="1"/>
          </p:nvPr>
        </p:nvPicPr>
        <p:blipFill>
          <a:blip r:embed="rId2"/>
          <a:stretch>
            <a:fillRect/>
          </a:stretch>
        </p:blipFill>
        <p:spPr>
          <a:xfrm>
            <a:off x="492748" y="0"/>
            <a:ext cx="7967684" cy="6721476"/>
          </a:xfrm>
        </p:spPr>
      </p:pic>
    </p:spTree>
    <p:extLst>
      <p:ext uri="{BB962C8B-B14F-4D97-AF65-F5344CB8AC3E}">
        <p14:creationId xmlns:p14="http://schemas.microsoft.com/office/powerpoint/2010/main" xmlns="" val="269570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1BB1F7D-F8BC-6A95-A572-9F44C7A531FC}"/>
              </a:ext>
            </a:extLst>
          </p:cNvPr>
          <p:cNvSpPr>
            <a:spLocks noGrp="1"/>
          </p:cNvSpPr>
          <p:nvPr>
            <p:ph type="title"/>
          </p:nvPr>
        </p:nvSpPr>
        <p:spPr/>
        <p:txBody>
          <a:bodyPr/>
          <a:lstStyle/>
          <a:p>
            <a:r>
              <a:rPr lang="tr-TR" dirty="0"/>
              <a:t>E-fiyat Teklifi İçin Yapılması Gerekenler</a:t>
            </a:r>
          </a:p>
        </p:txBody>
      </p:sp>
      <p:sp>
        <p:nvSpPr>
          <p:cNvPr id="3" name="İçerik Yer Tutucusu 2">
            <a:extLst>
              <a:ext uri="{FF2B5EF4-FFF2-40B4-BE49-F238E27FC236}">
                <a16:creationId xmlns:a16="http://schemas.microsoft.com/office/drawing/2014/main" xmlns="" id="{FDB70BFE-F60E-E641-7E8E-4B33BCF11211}"/>
              </a:ext>
            </a:extLst>
          </p:cNvPr>
          <p:cNvSpPr>
            <a:spLocks noGrp="1"/>
          </p:cNvSpPr>
          <p:nvPr>
            <p:ph idx="1"/>
          </p:nvPr>
        </p:nvSpPr>
        <p:spPr/>
        <p:txBody>
          <a:bodyPr>
            <a:normAutofit/>
          </a:bodyPr>
          <a:lstStyle/>
          <a:p>
            <a:r>
              <a:rPr lang="tr-TR" sz="2400" dirty="0"/>
              <a:t>Alımlar, idareler tarafından </a:t>
            </a:r>
            <a:r>
              <a:rPr lang="tr-TR" sz="2400" dirty="0" err="1"/>
              <a:t>EKAP’a</a:t>
            </a:r>
            <a:r>
              <a:rPr lang="tr-TR" sz="2400" dirty="0"/>
              <a:t> kaydedilerek doğrudan temin kayıt numarası oluşturulur.</a:t>
            </a:r>
          </a:p>
          <a:p>
            <a:endParaRPr lang="tr-TR" sz="2400" dirty="0"/>
          </a:p>
          <a:p>
            <a:r>
              <a:rPr lang="tr-TR" sz="2400" dirty="0"/>
              <a:t>e-fiyat teklifi alınmak suretiyle yapılacak alımlarda, alım konusuna ve/veya alıma teklif verecek gerçek veya tüzel kişilere ilişkin belirli kriter ve/veya teknik özelliklerin aranması durumunda, bu kriter ve/veya teknik özelliklerin yer aldığı şartname ve benzeri belgeler ile sözleşme imzalanacak alımlarda bunlara ilaveten sözleşme tasarısının da kayıt işlemi esnasında </a:t>
            </a:r>
            <a:r>
              <a:rPr lang="tr-TR" sz="2400" dirty="0" err="1"/>
              <a:t>EKAP’a</a:t>
            </a:r>
            <a:r>
              <a:rPr lang="tr-TR" sz="2400" dirty="0"/>
              <a:t> yüklenmesi gerekir.</a:t>
            </a:r>
          </a:p>
        </p:txBody>
      </p:sp>
      <p:sp>
        <p:nvSpPr>
          <p:cNvPr id="4" name="Alt Bilgi Yer Tutucusu 3">
            <a:extLst>
              <a:ext uri="{FF2B5EF4-FFF2-40B4-BE49-F238E27FC236}">
                <a16:creationId xmlns:a16="http://schemas.microsoft.com/office/drawing/2014/main" xmlns="" id="{DD3BB159-D72E-D533-4476-D35B4CCFAFCD}"/>
              </a:ext>
            </a:extLst>
          </p:cNvPr>
          <p:cNvSpPr>
            <a:spLocks noGrp="1"/>
          </p:cNvSpPr>
          <p:nvPr>
            <p:ph type="ftr" sz="quarter" idx="11"/>
          </p:nvPr>
        </p:nvSpPr>
        <p:spPr/>
        <p:txBody>
          <a:bodyPr/>
          <a:lstStyle/>
          <a:p>
            <a:r>
              <a:rPr lang="tr-TR" dirty="0"/>
              <a:t>T.C. Giresun Üniversitesi İdari ve Mali İşler Daire Başkanlığı 2025</a:t>
            </a:r>
          </a:p>
        </p:txBody>
      </p:sp>
    </p:spTree>
    <p:extLst>
      <p:ext uri="{BB962C8B-B14F-4D97-AF65-F5344CB8AC3E}">
        <p14:creationId xmlns:p14="http://schemas.microsoft.com/office/powerpoint/2010/main" xmlns="" val="13200476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E5208FD4-CEEA-0F3A-14AF-ED2953819D42}"/>
              </a:ext>
            </a:extLst>
          </p:cNvPr>
          <p:cNvSpPr>
            <a:spLocks noGrp="1"/>
          </p:cNvSpPr>
          <p:nvPr>
            <p:ph idx="1"/>
          </p:nvPr>
        </p:nvSpPr>
        <p:spPr>
          <a:xfrm>
            <a:off x="628650" y="332656"/>
            <a:ext cx="7886700" cy="5844307"/>
          </a:xfrm>
        </p:spPr>
        <p:txBody>
          <a:bodyPr>
            <a:normAutofit/>
          </a:bodyPr>
          <a:lstStyle/>
          <a:p>
            <a:r>
              <a:rPr lang="tr-TR" sz="2400" b="1" i="0" u="sng" dirty="0">
                <a:solidFill>
                  <a:srgbClr val="000000"/>
                </a:solidFill>
                <a:effectLst/>
              </a:rPr>
              <a:t>Alımlara e-fiyat teklifi verecek gerçek veya tüzel kişilerin </a:t>
            </a:r>
            <a:r>
              <a:rPr lang="tr-TR" sz="2400" b="1" i="0" u="sng" dirty="0" err="1">
                <a:solidFill>
                  <a:srgbClr val="000000"/>
                </a:solidFill>
                <a:effectLst/>
              </a:rPr>
              <a:t>EKAP’a</a:t>
            </a:r>
            <a:r>
              <a:rPr lang="tr-TR" sz="2400" b="1" i="0" u="sng" dirty="0">
                <a:solidFill>
                  <a:srgbClr val="000000"/>
                </a:solidFill>
                <a:effectLst/>
              </a:rPr>
              <a:t> kaydı</a:t>
            </a:r>
          </a:p>
          <a:p>
            <a:endParaRPr lang="tr-TR" sz="2400" b="1" u="sng" dirty="0">
              <a:solidFill>
                <a:srgbClr val="000000"/>
              </a:solidFill>
            </a:endParaRPr>
          </a:p>
          <a:p>
            <a:r>
              <a:rPr lang="tr-TR" sz="2000" b="0" i="0" dirty="0">
                <a:solidFill>
                  <a:srgbClr val="000000"/>
                </a:solidFill>
                <a:effectLst/>
              </a:rPr>
              <a:t>Alımlara e-fiyat teklifi verecek gerçek veya tüzel kişilerin </a:t>
            </a:r>
            <a:r>
              <a:rPr lang="tr-TR" sz="2000" b="0" i="0" dirty="0" err="1">
                <a:solidFill>
                  <a:srgbClr val="000000"/>
                </a:solidFill>
                <a:effectLst/>
              </a:rPr>
              <a:t>EKAP’a</a:t>
            </a:r>
            <a:r>
              <a:rPr lang="tr-TR" sz="2000" b="0" i="0" dirty="0">
                <a:solidFill>
                  <a:srgbClr val="000000"/>
                </a:solidFill>
                <a:effectLst/>
              </a:rPr>
              <a:t> kayıtlı olması zorunludur.</a:t>
            </a:r>
            <a:endParaRPr lang="tr-TR" sz="2400" b="1" i="0" u="sng" dirty="0">
              <a:solidFill>
                <a:srgbClr val="000000"/>
              </a:solidFill>
              <a:effectLst/>
            </a:endParaRPr>
          </a:p>
          <a:p>
            <a:r>
              <a:rPr lang="tr-TR" sz="2000" b="0" i="0" dirty="0">
                <a:solidFill>
                  <a:srgbClr val="000000"/>
                </a:solidFill>
                <a:effectLst/>
              </a:rPr>
              <a:t>EKAP kaydı bulunmayan kişilerin bu madde kapsamında </a:t>
            </a:r>
            <a:r>
              <a:rPr lang="tr-TR" sz="2000" b="0" i="0" dirty="0" err="1">
                <a:solidFill>
                  <a:srgbClr val="000000"/>
                </a:solidFill>
                <a:effectLst/>
              </a:rPr>
              <a:t>EKAP’a</a:t>
            </a:r>
            <a:r>
              <a:rPr lang="tr-TR" sz="2000" b="0" i="0" dirty="0">
                <a:solidFill>
                  <a:srgbClr val="000000"/>
                </a:solidFill>
                <a:effectLst/>
              </a:rPr>
              <a:t> kayıt olmaları, alımlara e-fiyat teklifi verebilmeleri için yeterlidir. </a:t>
            </a:r>
            <a:endParaRPr lang="tr-TR" sz="2400" u="sng" dirty="0"/>
          </a:p>
        </p:txBody>
      </p:sp>
      <p:sp>
        <p:nvSpPr>
          <p:cNvPr id="4" name="Alt Bilgi Yer Tutucusu 3">
            <a:extLst>
              <a:ext uri="{FF2B5EF4-FFF2-40B4-BE49-F238E27FC236}">
                <a16:creationId xmlns:a16="http://schemas.microsoft.com/office/drawing/2014/main" xmlns="" id="{0E7579B0-A6F8-D10B-74B8-AD8066E59956}"/>
              </a:ext>
            </a:extLst>
          </p:cNvPr>
          <p:cNvSpPr>
            <a:spLocks noGrp="1"/>
          </p:cNvSpPr>
          <p:nvPr>
            <p:ph type="ftr" sz="quarter" idx="11"/>
          </p:nvPr>
        </p:nvSpPr>
        <p:spPr/>
        <p:txBody>
          <a:bodyPr/>
          <a:lstStyle/>
          <a:p>
            <a:r>
              <a:rPr lang="tr-TR" dirty="0"/>
              <a:t>T.C. Giresun Üniversitesi İdari ve Mali İşler Daire Başkanlığı 2025</a:t>
            </a:r>
          </a:p>
        </p:txBody>
      </p:sp>
    </p:spTree>
    <p:extLst>
      <p:ext uri="{BB962C8B-B14F-4D97-AF65-F5344CB8AC3E}">
        <p14:creationId xmlns:p14="http://schemas.microsoft.com/office/powerpoint/2010/main" xmlns="" val="3134628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D70152D2-1152-A0C3-7860-769640EE5C95}"/>
              </a:ext>
            </a:extLst>
          </p:cNvPr>
          <p:cNvSpPr>
            <a:spLocks noGrp="1"/>
          </p:cNvSpPr>
          <p:nvPr>
            <p:ph idx="1"/>
          </p:nvPr>
        </p:nvSpPr>
        <p:spPr>
          <a:xfrm>
            <a:off x="628650" y="260648"/>
            <a:ext cx="7886700" cy="5916315"/>
          </a:xfrm>
        </p:spPr>
        <p:txBody>
          <a:bodyPr>
            <a:normAutofit/>
          </a:bodyPr>
          <a:lstStyle/>
          <a:p>
            <a:r>
              <a:rPr lang="tr-TR" sz="2400" b="1" i="1" dirty="0">
                <a:solidFill>
                  <a:srgbClr val="000000"/>
                </a:solidFill>
                <a:effectLst/>
              </a:rPr>
              <a:t>e-fiyat teklifinin verilmesi ve alımın sonuçlandırılması</a:t>
            </a:r>
          </a:p>
          <a:p>
            <a:endParaRPr lang="tr-TR" sz="2400" b="1" i="1" dirty="0">
              <a:solidFill>
                <a:srgbClr val="000000"/>
              </a:solidFill>
            </a:endParaRPr>
          </a:p>
          <a:p>
            <a:r>
              <a:rPr lang="tr-TR" sz="2000" b="0" i="0" dirty="0">
                <a:solidFill>
                  <a:srgbClr val="000000"/>
                </a:solidFill>
                <a:effectLst/>
              </a:rPr>
              <a:t>e-fiyat teklifi, kullanıcı adı ve şifresiyle </a:t>
            </a:r>
            <a:r>
              <a:rPr lang="tr-TR" sz="2000" b="0" i="0" dirty="0" err="1">
                <a:solidFill>
                  <a:srgbClr val="000000"/>
                </a:solidFill>
                <a:effectLst/>
              </a:rPr>
              <a:t>EKAP’a</a:t>
            </a:r>
            <a:r>
              <a:rPr lang="tr-TR" sz="2000" b="0" i="0" dirty="0">
                <a:solidFill>
                  <a:srgbClr val="000000"/>
                </a:solidFill>
                <a:effectLst/>
              </a:rPr>
              <a:t> giriş yapıldıktan sonra hazırlanır ve son teklif verme tarih ve saatine kadar, e-imza veya Kurum tarafından belirlenen diğer doğrulama yöntemleri kullanılarak EKAP üzerinden gönderilir.</a:t>
            </a:r>
            <a:endParaRPr lang="tr-TR" sz="2400" b="1" i="1" dirty="0">
              <a:solidFill>
                <a:srgbClr val="000000"/>
              </a:solidFill>
              <a:effectLst/>
            </a:endParaRPr>
          </a:p>
          <a:p>
            <a:endParaRPr lang="tr-TR" sz="2400" b="1" i="1" dirty="0">
              <a:solidFill>
                <a:srgbClr val="000000"/>
              </a:solidFill>
            </a:endParaRPr>
          </a:p>
          <a:p>
            <a:r>
              <a:rPr lang="tr-TR" sz="2000" b="0" i="0" dirty="0">
                <a:solidFill>
                  <a:srgbClr val="000000"/>
                </a:solidFill>
                <a:effectLst/>
              </a:rPr>
              <a:t> e-fiyat teklifi kapsamında yalnızca teklif edilen fiyat gönderilir.</a:t>
            </a:r>
            <a:endParaRPr lang="tr-TR" sz="2400" b="1" i="1" dirty="0">
              <a:solidFill>
                <a:srgbClr val="000000"/>
              </a:solidFill>
              <a:effectLst/>
            </a:endParaRPr>
          </a:p>
          <a:p>
            <a:endParaRPr lang="tr-TR" sz="2400" b="1" i="1" dirty="0">
              <a:solidFill>
                <a:srgbClr val="000000"/>
              </a:solidFill>
            </a:endParaRPr>
          </a:p>
          <a:p>
            <a:r>
              <a:rPr lang="tr-TR" sz="2000" b="0" i="0" dirty="0">
                <a:solidFill>
                  <a:srgbClr val="000000"/>
                </a:solidFill>
                <a:effectLst/>
              </a:rPr>
              <a:t>e-fiyat teklifinin son teklif verme tarih ve saatine kadar EKAP üzerinden geri çekilerek yeniden e-fiyat teklifi verilmesi mümkündür.</a:t>
            </a:r>
            <a:endParaRPr lang="tr-TR" sz="2400" b="1" i="1" dirty="0">
              <a:solidFill>
                <a:srgbClr val="000000"/>
              </a:solidFill>
              <a:effectLst/>
            </a:endParaRPr>
          </a:p>
          <a:p>
            <a:endParaRPr lang="tr-TR" sz="2400" b="1" i="1" dirty="0">
              <a:solidFill>
                <a:srgbClr val="000000"/>
              </a:solidFill>
            </a:endParaRPr>
          </a:p>
          <a:p>
            <a:endParaRPr lang="tr-TR" sz="2400" b="1" i="1" dirty="0">
              <a:solidFill>
                <a:srgbClr val="000000"/>
              </a:solidFill>
            </a:endParaRPr>
          </a:p>
          <a:p>
            <a:r>
              <a:rPr lang="tr-TR" sz="2000" b="0" i="0" dirty="0">
                <a:solidFill>
                  <a:srgbClr val="000000"/>
                </a:solidFill>
                <a:effectLst/>
              </a:rPr>
              <a:t>e-fiyat teklifleri, </a:t>
            </a:r>
            <a:r>
              <a:rPr lang="tr-TR" sz="2000" b="0" i="0" dirty="0" err="1">
                <a:solidFill>
                  <a:srgbClr val="000000"/>
                </a:solidFill>
                <a:effectLst/>
              </a:rPr>
              <a:t>EKAP’ta</a:t>
            </a:r>
            <a:r>
              <a:rPr lang="tr-TR" sz="2000" b="0" i="0" dirty="0">
                <a:solidFill>
                  <a:srgbClr val="000000"/>
                </a:solidFill>
                <a:effectLst/>
              </a:rPr>
              <a:t> şifrelenmiş olarak saklanır ve son teklif verme tarih ve saatinden sonra, idarenin doğrudan temin sorumlusu veya yetkilendirdiği kişiler tarafından EKAP üzerinde açılır.</a:t>
            </a:r>
            <a:endParaRPr lang="tr-TR" sz="2400" i="1" dirty="0"/>
          </a:p>
        </p:txBody>
      </p:sp>
      <p:sp>
        <p:nvSpPr>
          <p:cNvPr id="4" name="Alt Bilgi Yer Tutucusu 3">
            <a:extLst>
              <a:ext uri="{FF2B5EF4-FFF2-40B4-BE49-F238E27FC236}">
                <a16:creationId xmlns:a16="http://schemas.microsoft.com/office/drawing/2014/main" xmlns="" id="{822ED06A-EF17-9B24-D955-87F197B12534}"/>
              </a:ext>
            </a:extLst>
          </p:cNvPr>
          <p:cNvSpPr>
            <a:spLocks noGrp="1"/>
          </p:cNvSpPr>
          <p:nvPr>
            <p:ph type="ftr" sz="quarter" idx="11"/>
          </p:nvPr>
        </p:nvSpPr>
        <p:spPr/>
        <p:txBody>
          <a:bodyPr/>
          <a:lstStyle/>
          <a:p>
            <a:r>
              <a:rPr lang="tr-TR" dirty="0"/>
              <a:t>T.C. Giresun Üniversitesi İdari ve Mali İşler Daire Başkanlığı 2025</a:t>
            </a:r>
          </a:p>
        </p:txBody>
      </p:sp>
    </p:spTree>
    <p:extLst>
      <p:ext uri="{BB962C8B-B14F-4D97-AF65-F5344CB8AC3E}">
        <p14:creationId xmlns:p14="http://schemas.microsoft.com/office/powerpoint/2010/main" xmlns="" val="23847054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74E5FC5E-0103-7C0C-DA0A-0E2F6F708F90}"/>
              </a:ext>
            </a:extLst>
          </p:cNvPr>
          <p:cNvSpPr>
            <a:spLocks noGrp="1"/>
          </p:cNvSpPr>
          <p:nvPr>
            <p:ph idx="1"/>
          </p:nvPr>
        </p:nvSpPr>
        <p:spPr>
          <a:xfrm>
            <a:off x="628650" y="332656"/>
            <a:ext cx="7886700" cy="5844307"/>
          </a:xfrm>
        </p:spPr>
        <p:txBody>
          <a:bodyPr>
            <a:noAutofit/>
          </a:bodyPr>
          <a:lstStyle/>
          <a:p>
            <a:r>
              <a:rPr lang="tr-TR" sz="2000" dirty="0"/>
              <a:t>Son teklif verme tarih ve saatine kadar EKAP üzerinden gönderilmeyen teklifler değerlendirmeye alınmaz.</a:t>
            </a:r>
          </a:p>
          <a:p>
            <a:endParaRPr lang="tr-TR" sz="2000" dirty="0"/>
          </a:p>
          <a:p>
            <a:r>
              <a:rPr lang="tr-TR" sz="2000" dirty="0"/>
              <a:t>Duyuruda belirtilmesi kaydıyla, teklif edilen ilk fiyatlar üzerinden eksiltme yapılabilir.</a:t>
            </a:r>
          </a:p>
          <a:p>
            <a:endParaRPr lang="tr-TR" sz="2000" dirty="0"/>
          </a:p>
          <a:p>
            <a:r>
              <a:rPr lang="tr-TR" sz="2000" dirty="0"/>
              <a:t>Alıma ilişkin belirli kriter ve/veya teknik özelliklerin aranması durumunda, bunlara ilişkin bilgi ve/veya belgelerin sunulması için idare tarafından teklif verenlere makul bir süre verilir. İdare bu bilgi ve/veya belgeleri en uygun teklif sahibinden başlamak suretiyle teklif sıralamasına göre ayrı ayrı veya tüm teklif sahiplerinden aynı anda isteyebilir. Verilen sürede belgelerini sunmayan veya sunduğu belgeler ile istenen şartları sağlamayanların teklifleri değerlendirmeye alınmaz.</a:t>
            </a:r>
          </a:p>
          <a:p>
            <a:endParaRPr lang="tr-TR" sz="2000" dirty="0"/>
          </a:p>
          <a:p>
            <a:r>
              <a:rPr lang="tr-TR" sz="2000" dirty="0"/>
              <a:t>Sözleşme imzalanacak alımlarda, sözleşmeye davet EKAP üzerinden yapılır.</a:t>
            </a:r>
          </a:p>
          <a:p>
            <a:endParaRPr lang="tr-TR" sz="2000" dirty="0"/>
          </a:p>
          <a:p>
            <a:r>
              <a:rPr lang="tr-TR" sz="2000" dirty="0"/>
              <a:t>Alım sonucu, teklif veren gerçek veya tüzel kişilere EKAP üzerinden bildirilir.</a:t>
            </a:r>
          </a:p>
        </p:txBody>
      </p:sp>
      <p:sp>
        <p:nvSpPr>
          <p:cNvPr id="4" name="Alt Bilgi Yer Tutucusu 3">
            <a:extLst>
              <a:ext uri="{FF2B5EF4-FFF2-40B4-BE49-F238E27FC236}">
                <a16:creationId xmlns:a16="http://schemas.microsoft.com/office/drawing/2014/main" xmlns="" id="{6E8EAA24-AA22-D5EA-41C2-9CD563A7A7DA}"/>
              </a:ext>
            </a:extLst>
          </p:cNvPr>
          <p:cNvSpPr>
            <a:spLocks noGrp="1"/>
          </p:cNvSpPr>
          <p:nvPr>
            <p:ph type="ftr" sz="quarter" idx="11"/>
          </p:nvPr>
        </p:nvSpPr>
        <p:spPr/>
        <p:txBody>
          <a:bodyPr/>
          <a:lstStyle/>
          <a:p>
            <a:r>
              <a:rPr lang="tr-TR" dirty="0"/>
              <a:t>T.C. Giresun Üniversitesi İdari ve Mali İşler Daire Başkanlığı 2025</a:t>
            </a:r>
          </a:p>
        </p:txBody>
      </p:sp>
    </p:spTree>
    <p:extLst>
      <p:ext uri="{BB962C8B-B14F-4D97-AF65-F5344CB8AC3E}">
        <p14:creationId xmlns:p14="http://schemas.microsoft.com/office/powerpoint/2010/main" xmlns="" val="2795765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2071678"/>
            <a:ext cx="7886700" cy="1325563"/>
          </a:xfrm>
        </p:spPr>
        <p:txBody>
          <a:bodyPr/>
          <a:lstStyle/>
          <a:p>
            <a:pPr algn="ctr"/>
            <a:r>
              <a:rPr lang="tr-TR" dirty="0"/>
              <a:t>SINIRLAR-LİMİTLER</a:t>
            </a:r>
          </a:p>
        </p:txBody>
      </p:sp>
      <p:sp>
        <p:nvSpPr>
          <p:cNvPr id="4" name="3 Altbilgi Yer Tutucusu"/>
          <p:cNvSpPr>
            <a:spLocks noGrp="1"/>
          </p:cNvSpPr>
          <p:nvPr>
            <p:ph type="ftr" sz="quarter" idx="11"/>
          </p:nvPr>
        </p:nvSpPr>
        <p:spPr/>
        <p:txBody>
          <a:bodyPr/>
          <a:lstStyle/>
          <a:p>
            <a:r>
              <a:rPr lang="tr-TR" dirty="0"/>
              <a:t>T.C. Giresun Üniversitesi İdari ve Mali İşler Daire Başkanlığı 2025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6FD1DBB-F7CF-5D08-758F-684F917D029A}"/>
              </a:ext>
            </a:extLst>
          </p:cNvPr>
          <p:cNvSpPr>
            <a:spLocks noGrp="1"/>
          </p:cNvSpPr>
          <p:nvPr>
            <p:ph type="title"/>
          </p:nvPr>
        </p:nvSpPr>
        <p:spPr/>
        <p:txBody>
          <a:bodyPr/>
          <a:lstStyle/>
          <a:p>
            <a:r>
              <a:rPr lang="tr-TR" dirty="0"/>
              <a:t/>
            </a:r>
            <a:br>
              <a:rPr lang="tr-TR" dirty="0"/>
            </a:br>
            <a:endParaRPr lang="tr-TR" dirty="0"/>
          </a:p>
        </p:txBody>
      </p:sp>
      <p:sp>
        <p:nvSpPr>
          <p:cNvPr id="3" name="İçerik Yer Tutucusu 2">
            <a:extLst>
              <a:ext uri="{FF2B5EF4-FFF2-40B4-BE49-F238E27FC236}">
                <a16:creationId xmlns:a16="http://schemas.microsoft.com/office/drawing/2014/main" xmlns="" id="{F0A7E1E2-44DD-F4D1-4206-CD738A044C10}"/>
              </a:ext>
            </a:extLst>
          </p:cNvPr>
          <p:cNvSpPr>
            <a:spLocks noGrp="1"/>
          </p:cNvSpPr>
          <p:nvPr>
            <p:ph idx="1"/>
          </p:nvPr>
        </p:nvSpPr>
        <p:spPr/>
        <p:txBody>
          <a:bodyPr>
            <a:normAutofit/>
          </a:bodyPr>
          <a:lstStyle/>
          <a:p>
            <a:pPr algn="ctr">
              <a:buNone/>
            </a:pPr>
            <a:r>
              <a:rPr lang="tr-TR" sz="4000" dirty="0"/>
              <a:t>10 Farklı Doğrudan Temin Çeşidi Var.</a:t>
            </a:r>
          </a:p>
        </p:txBody>
      </p:sp>
      <p:sp>
        <p:nvSpPr>
          <p:cNvPr id="4" name="Alt Bilgi Yer Tutucusu 3">
            <a:extLst>
              <a:ext uri="{FF2B5EF4-FFF2-40B4-BE49-F238E27FC236}">
                <a16:creationId xmlns:a16="http://schemas.microsoft.com/office/drawing/2014/main" xmlns="" id="{9A1FB9E6-C113-647F-BD80-CF1F0A317789}"/>
              </a:ext>
            </a:extLst>
          </p:cNvPr>
          <p:cNvSpPr>
            <a:spLocks noGrp="1"/>
          </p:cNvSpPr>
          <p:nvPr>
            <p:ph type="ftr" sz="quarter" idx="11"/>
          </p:nvPr>
        </p:nvSpPr>
        <p:spPr/>
        <p:txBody>
          <a:bodyPr/>
          <a:lstStyle/>
          <a:p>
            <a:r>
              <a:rPr lang="tr-TR" dirty="0"/>
              <a:t>T.C. Giresun Üniversitesi İdari ve Mali İşler Daire Başkanlığı 2025</a:t>
            </a:r>
          </a:p>
        </p:txBody>
      </p:sp>
    </p:spTree>
    <p:extLst>
      <p:ext uri="{BB962C8B-B14F-4D97-AF65-F5344CB8AC3E}">
        <p14:creationId xmlns:p14="http://schemas.microsoft.com/office/powerpoint/2010/main" xmlns="" val="6677738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AFFC45E-6E30-3A5A-134E-0AA519A9EFEC}"/>
              </a:ext>
            </a:extLst>
          </p:cNvPr>
          <p:cNvSpPr>
            <a:spLocks noGrp="1"/>
          </p:cNvSpPr>
          <p:nvPr>
            <p:ph type="title"/>
          </p:nvPr>
        </p:nvSpPr>
        <p:spPr/>
        <p:txBody>
          <a:bodyPr/>
          <a:lstStyle/>
          <a:p>
            <a:r>
              <a:rPr lang="nn-NO" dirty="0"/>
              <a:t>Doğrudan Temin</a:t>
            </a:r>
            <a:r>
              <a:rPr lang="tr-TR" dirty="0"/>
              <a:t>de Limit Var Mı?</a:t>
            </a:r>
          </a:p>
        </p:txBody>
      </p:sp>
      <p:sp>
        <p:nvSpPr>
          <p:cNvPr id="3" name="İçerik Yer Tutucusu 2">
            <a:extLst>
              <a:ext uri="{FF2B5EF4-FFF2-40B4-BE49-F238E27FC236}">
                <a16:creationId xmlns:a16="http://schemas.microsoft.com/office/drawing/2014/main" xmlns="" id="{49F875E9-EB6B-A9C8-0F74-8133E4B0D218}"/>
              </a:ext>
            </a:extLst>
          </p:cNvPr>
          <p:cNvSpPr>
            <a:spLocks noGrp="1"/>
          </p:cNvSpPr>
          <p:nvPr>
            <p:ph idx="1"/>
          </p:nvPr>
        </p:nvSpPr>
        <p:spPr>
          <a:xfrm>
            <a:off x="628650" y="1870077"/>
            <a:ext cx="7886700" cy="4306886"/>
          </a:xfrm>
        </p:spPr>
        <p:txBody>
          <a:bodyPr>
            <a:normAutofit/>
          </a:bodyPr>
          <a:lstStyle/>
          <a:p>
            <a:r>
              <a:rPr lang="tr-TR" sz="2800" b="1" dirty="0">
                <a:solidFill>
                  <a:srgbClr val="FF0000"/>
                </a:solidFill>
              </a:rPr>
              <a:t>SADECE 22/</a:t>
            </a:r>
            <a:r>
              <a:rPr lang="tr-TR" sz="2800" b="1" dirty="0" err="1">
                <a:solidFill>
                  <a:srgbClr val="FF0000"/>
                </a:solidFill>
              </a:rPr>
              <a:t>d’DE</a:t>
            </a:r>
            <a:r>
              <a:rPr lang="tr-TR" sz="2800" b="1" dirty="0">
                <a:solidFill>
                  <a:srgbClr val="FF0000"/>
                </a:solidFill>
              </a:rPr>
              <a:t> VAR</a:t>
            </a:r>
          </a:p>
          <a:p>
            <a:endParaRPr lang="tr-TR" dirty="0"/>
          </a:p>
          <a:p>
            <a:r>
              <a:rPr lang="tr-TR" dirty="0"/>
              <a:t>KDV HARİÇ</a:t>
            </a:r>
          </a:p>
          <a:p>
            <a:pPr marL="0" indent="0">
              <a:buNone/>
            </a:pPr>
            <a:endParaRPr lang="tr-TR" sz="2400" b="1" dirty="0">
              <a:highlight>
                <a:srgbClr val="00FF00"/>
              </a:highlight>
              <a:cs typeface="Times New Roman" panose="02020603050405020304" pitchFamily="18" charset="0"/>
            </a:endParaRPr>
          </a:p>
          <a:p>
            <a:pPr marL="0" indent="0">
              <a:buNone/>
            </a:pPr>
            <a:endParaRPr lang="tr-TR" sz="2400" dirty="0">
              <a:highlight>
                <a:srgbClr val="00FF00"/>
              </a:highlight>
            </a:endParaRPr>
          </a:p>
          <a:p>
            <a:endParaRPr lang="tr-TR" dirty="0"/>
          </a:p>
        </p:txBody>
      </p:sp>
      <p:sp>
        <p:nvSpPr>
          <p:cNvPr id="4" name="Alt Bilgi Yer Tutucusu 3">
            <a:extLst>
              <a:ext uri="{FF2B5EF4-FFF2-40B4-BE49-F238E27FC236}">
                <a16:creationId xmlns:a16="http://schemas.microsoft.com/office/drawing/2014/main" xmlns="" id="{BCA4A50A-2FFF-EF33-691B-94538DA78128}"/>
              </a:ext>
            </a:extLst>
          </p:cNvPr>
          <p:cNvSpPr>
            <a:spLocks noGrp="1"/>
          </p:cNvSpPr>
          <p:nvPr>
            <p:ph type="ftr" sz="quarter" idx="11"/>
          </p:nvPr>
        </p:nvSpPr>
        <p:spPr/>
        <p:txBody>
          <a:bodyPr/>
          <a:lstStyle/>
          <a:p>
            <a:r>
              <a:rPr lang="tr-TR" dirty="0"/>
              <a:t>T.C. Giresun Üniversitesi İdari ve Mali İşler Daire Başkanlığı 2025</a:t>
            </a:r>
          </a:p>
        </p:txBody>
      </p:sp>
      <p:pic>
        <p:nvPicPr>
          <p:cNvPr id="6" name="Resim 5">
            <a:extLst>
              <a:ext uri="{FF2B5EF4-FFF2-40B4-BE49-F238E27FC236}">
                <a16:creationId xmlns:a16="http://schemas.microsoft.com/office/drawing/2014/main" xmlns="" id="{2FC6D5F2-94F8-A34A-939A-4E17F7EB29F4}"/>
              </a:ext>
            </a:extLst>
          </p:cNvPr>
          <p:cNvPicPr>
            <a:picLocks noChangeAspect="1"/>
          </p:cNvPicPr>
          <p:nvPr/>
        </p:nvPicPr>
        <p:blipFill>
          <a:blip r:embed="rId2"/>
          <a:stretch>
            <a:fillRect/>
          </a:stretch>
        </p:blipFill>
        <p:spPr>
          <a:xfrm>
            <a:off x="628650" y="3395006"/>
            <a:ext cx="7931238" cy="1010579"/>
          </a:xfrm>
          <a:prstGeom prst="rect">
            <a:avLst/>
          </a:prstGeom>
        </p:spPr>
      </p:pic>
    </p:spTree>
    <p:extLst>
      <p:ext uri="{BB962C8B-B14F-4D97-AF65-F5344CB8AC3E}">
        <p14:creationId xmlns:p14="http://schemas.microsoft.com/office/powerpoint/2010/main" xmlns="" val="1745098060"/>
      </p:ext>
    </p:extLst>
  </p:cSld>
  <p:clrMapOvr>
    <a:masterClrMapping/>
  </p:clrMapOvr>
  <p:extLst>
    <p:ext uri="{6950BFC3-D8DA-4A85-94F7-54DA5524770B}">
      <p188:commentRel xmlns:p188="http://schemas.microsoft.com/office/powerpoint/2018/8/main" xmlns="" r:id="rId3"/>
    </p:ext>
  </p:extLs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nn-NO" dirty="0"/>
              <a:t>Doğrudan Temin</a:t>
            </a:r>
            <a:r>
              <a:rPr lang="tr-TR" dirty="0"/>
              <a:t>de KDV Tevkifat Sınırı Kaç TL’dir?</a:t>
            </a:r>
          </a:p>
        </p:txBody>
      </p:sp>
      <p:sp>
        <p:nvSpPr>
          <p:cNvPr id="3" name="2 İçerik Yer Tutucusu"/>
          <p:cNvSpPr>
            <a:spLocks noGrp="1"/>
          </p:cNvSpPr>
          <p:nvPr>
            <p:ph idx="1"/>
          </p:nvPr>
        </p:nvSpPr>
        <p:spPr/>
        <p:txBody>
          <a:bodyPr/>
          <a:lstStyle/>
          <a:p>
            <a:endParaRPr lang="tr-TR" dirty="0"/>
          </a:p>
          <a:p>
            <a:pPr>
              <a:buNone/>
            </a:pPr>
            <a:r>
              <a:rPr lang="tr-TR" b="1" dirty="0"/>
              <a:t> </a:t>
            </a:r>
            <a:r>
              <a:rPr lang="tr-TR" dirty="0"/>
              <a:t>2025 YILI İÇİN </a:t>
            </a:r>
            <a:r>
              <a:rPr lang="tr-TR" u="sng" dirty="0"/>
              <a:t>FATURA DÜZENLEME SINIRI </a:t>
            </a:r>
            <a:r>
              <a:rPr lang="tr-TR" b="1" u="sng" dirty="0"/>
              <a:t>9.900,00TL</a:t>
            </a:r>
            <a:r>
              <a:rPr lang="tr-TR" u="sng" dirty="0"/>
              <a:t> </a:t>
            </a:r>
            <a:r>
              <a:rPr lang="tr-TR" dirty="0"/>
              <a:t>OLARAK UYGULANACAKTIR.</a:t>
            </a:r>
            <a:r>
              <a:rPr lang="tr-TR" b="1" dirty="0"/>
              <a:t>	</a:t>
            </a:r>
          </a:p>
          <a:p>
            <a:endParaRPr lang="tr-TR" dirty="0"/>
          </a:p>
        </p:txBody>
      </p:sp>
      <p:sp>
        <p:nvSpPr>
          <p:cNvPr id="4" name="3 Altbilgi Yer Tutucusu"/>
          <p:cNvSpPr>
            <a:spLocks noGrp="1"/>
          </p:cNvSpPr>
          <p:nvPr>
            <p:ph type="ftr" sz="quarter" idx="11"/>
          </p:nvPr>
        </p:nvSpPr>
        <p:spPr/>
        <p:txBody>
          <a:bodyPr/>
          <a:lstStyle/>
          <a:p>
            <a:r>
              <a:rPr lang="tr-TR" dirty="0"/>
              <a:t>T.C. Giresun Üniversitesi İdari ve Mali İşler Daire Başkanlığı 2025</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1F1A0AB-D797-D93D-B1F9-446F04C514B1}"/>
              </a:ext>
            </a:extLst>
          </p:cNvPr>
          <p:cNvSpPr>
            <a:spLocks noGrp="1"/>
          </p:cNvSpPr>
          <p:nvPr>
            <p:ph type="title"/>
          </p:nvPr>
        </p:nvSpPr>
        <p:spPr/>
        <p:txBody>
          <a:bodyPr/>
          <a:lstStyle/>
          <a:p>
            <a:r>
              <a:rPr lang="tr-TR" i="0" dirty="0">
                <a:solidFill>
                  <a:srgbClr val="282A2C"/>
                </a:solidFill>
                <a:effectLst/>
              </a:rPr>
              <a:t>03.7’den  Yapılacak Doğrudan Teminler</a:t>
            </a:r>
            <a:endParaRPr lang="tr-TR" dirty="0"/>
          </a:p>
        </p:txBody>
      </p:sp>
      <p:sp>
        <p:nvSpPr>
          <p:cNvPr id="4" name="Alt Bilgi Yer Tutucusu 3">
            <a:extLst>
              <a:ext uri="{FF2B5EF4-FFF2-40B4-BE49-F238E27FC236}">
                <a16:creationId xmlns:a16="http://schemas.microsoft.com/office/drawing/2014/main" xmlns="" id="{FE70FA35-2C67-5441-0697-89A3C622BE44}"/>
              </a:ext>
            </a:extLst>
          </p:cNvPr>
          <p:cNvSpPr>
            <a:spLocks noGrp="1"/>
          </p:cNvSpPr>
          <p:nvPr>
            <p:ph type="ftr" sz="quarter" idx="11"/>
          </p:nvPr>
        </p:nvSpPr>
        <p:spPr/>
        <p:txBody>
          <a:bodyPr/>
          <a:lstStyle/>
          <a:p>
            <a:r>
              <a:rPr lang="tr-TR" dirty="0"/>
              <a:t>T.C. Giresun Üniversitesi İdari ve Mali İşler Daire Başkanlığı 2025</a:t>
            </a:r>
          </a:p>
        </p:txBody>
      </p:sp>
      <p:sp>
        <p:nvSpPr>
          <p:cNvPr id="8" name="İçerik Yer Tutucusu 7">
            <a:extLst>
              <a:ext uri="{FF2B5EF4-FFF2-40B4-BE49-F238E27FC236}">
                <a16:creationId xmlns:a16="http://schemas.microsoft.com/office/drawing/2014/main" xmlns="" id="{7F4E96EE-3A21-0F19-613B-ECBCCCDB68AF}"/>
              </a:ext>
            </a:extLst>
          </p:cNvPr>
          <p:cNvSpPr>
            <a:spLocks noGrp="1"/>
          </p:cNvSpPr>
          <p:nvPr>
            <p:ph idx="1"/>
          </p:nvPr>
        </p:nvSpPr>
        <p:spPr/>
        <p:txBody>
          <a:bodyPr/>
          <a:lstStyle/>
          <a:p>
            <a:r>
              <a:rPr lang="tr-TR" b="1" i="0" dirty="0">
                <a:solidFill>
                  <a:srgbClr val="FF0000"/>
                </a:solidFill>
                <a:effectLst/>
                <a:latin typeface="Open Sans" panose="020B0606030504020204" pitchFamily="34" charset="0"/>
              </a:rPr>
              <a:t>2025 Yılı Merkezi Yönetim Bütçe Kanunu E Cetveli 03.7 K</a:t>
            </a:r>
            <a:r>
              <a:rPr lang="tr-TR" b="1" dirty="0">
                <a:solidFill>
                  <a:srgbClr val="FF0000"/>
                </a:solidFill>
                <a:latin typeface="Open Sans" panose="020B0606030504020204" pitchFamily="34" charset="0"/>
              </a:rPr>
              <a:t>aleminden Yapılacak Alım</a:t>
            </a:r>
            <a:r>
              <a:rPr lang="tr-TR" b="1" i="0" dirty="0">
                <a:solidFill>
                  <a:srgbClr val="FF0000"/>
                </a:solidFill>
                <a:effectLst/>
                <a:latin typeface="Open Sans" panose="020B0606030504020204" pitchFamily="34" charset="0"/>
              </a:rPr>
              <a:t> </a:t>
            </a:r>
            <a:r>
              <a:rPr lang="tr-TR" b="1" dirty="0">
                <a:solidFill>
                  <a:srgbClr val="FF0000"/>
                </a:solidFill>
                <a:latin typeface="Open Sans" panose="020B0606030504020204" pitchFamily="34" charset="0"/>
              </a:rPr>
              <a:t>L</a:t>
            </a:r>
            <a:r>
              <a:rPr lang="tr-TR" b="1" i="0" dirty="0">
                <a:solidFill>
                  <a:srgbClr val="FF0000"/>
                </a:solidFill>
                <a:effectLst/>
                <a:latin typeface="Open Sans" panose="020B0606030504020204" pitchFamily="34" charset="0"/>
              </a:rPr>
              <a:t>imitleri </a:t>
            </a:r>
          </a:p>
          <a:p>
            <a:endParaRPr lang="tr-TR" b="1" i="0" dirty="0">
              <a:solidFill>
                <a:srgbClr val="282A2C"/>
              </a:solidFill>
              <a:effectLst/>
              <a:latin typeface="Open Sans" panose="020B0606030504020204" pitchFamily="34" charset="0"/>
            </a:endParaRPr>
          </a:p>
          <a:p>
            <a:endParaRPr lang="tr-TR" dirty="0"/>
          </a:p>
        </p:txBody>
      </p:sp>
      <p:pic>
        <p:nvPicPr>
          <p:cNvPr id="12" name="Resim 11">
            <a:extLst>
              <a:ext uri="{FF2B5EF4-FFF2-40B4-BE49-F238E27FC236}">
                <a16:creationId xmlns:a16="http://schemas.microsoft.com/office/drawing/2014/main" xmlns="" id="{2F24B905-2843-D247-D809-CE1C44BC1951}"/>
              </a:ext>
            </a:extLst>
          </p:cNvPr>
          <p:cNvPicPr>
            <a:picLocks noChangeAspect="1"/>
          </p:cNvPicPr>
          <p:nvPr/>
        </p:nvPicPr>
        <p:blipFill>
          <a:blip r:embed="rId2"/>
          <a:stretch>
            <a:fillRect/>
          </a:stretch>
        </p:blipFill>
        <p:spPr>
          <a:xfrm>
            <a:off x="593075" y="2467520"/>
            <a:ext cx="7776864" cy="3888831"/>
          </a:xfrm>
          <a:prstGeom prst="rect">
            <a:avLst/>
          </a:prstGeom>
        </p:spPr>
      </p:pic>
    </p:spTree>
    <p:extLst>
      <p:ext uri="{BB962C8B-B14F-4D97-AF65-F5344CB8AC3E}">
        <p14:creationId xmlns:p14="http://schemas.microsoft.com/office/powerpoint/2010/main" xmlns="" val="41997283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AFFC45E-6E30-3A5A-134E-0AA519A9EFEC}"/>
              </a:ext>
            </a:extLst>
          </p:cNvPr>
          <p:cNvSpPr>
            <a:spLocks noGrp="1"/>
          </p:cNvSpPr>
          <p:nvPr>
            <p:ph type="title"/>
          </p:nvPr>
        </p:nvSpPr>
        <p:spPr/>
        <p:txBody>
          <a:bodyPr/>
          <a:lstStyle/>
          <a:p>
            <a:r>
              <a:rPr lang="nn-NO" dirty="0"/>
              <a:t>Doğrudan Temin</a:t>
            </a:r>
            <a:r>
              <a:rPr lang="tr-TR" dirty="0"/>
              <a:t>de Yasaklılık Sorgulaması Yapılır mı?</a:t>
            </a:r>
          </a:p>
        </p:txBody>
      </p:sp>
      <p:sp>
        <p:nvSpPr>
          <p:cNvPr id="3" name="İçerik Yer Tutucusu 2">
            <a:extLst>
              <a:ext uri="{FF2B5EF4-FFF2-40B4-BE49-F238E27FC236}">
                <a16:creationId xmlns:a16="http://schemas.microsoft.com/office/drawing/2014/main" xmlns="" id="{49F875E9-EB6B-A9C8-0F74-8133E4B0D218}"/>
              </a:ext>
            </a:extLst>
          </p:cNvPr>
          <p:cNvSpPr>
            <a:spLocks noGrp="1"/>
          </p:cNvSpPr>
          <p:nvPr>
            <p:ph idx="1"/>
          </p:nvPr>
        </p:nvSpPr>
        <p:spPr/>
        <p:txBody>
          <a:bodyPr>
            <a:normAutofit/>
          </a:bodyPr>
          <a:lstStyle/>
          <a:p>
            <a:r>
              <a:rPr lang="tr-TR" sz="2800" b="1" dirty="0">
                <a:solidFill>
                  <a:srgbClr val="FF0000"/>
                </a:solidFill>
              </a:rPr>
              <a:t>22/d ALIMLARINDA YAPILIR</a:t>
            </a:r>
          </a:p>
          <a:p>
            <a:endParaRPr lang="tr-TR" dirty="0"/>
          </a:p>
          <a:p>
            <a:endParaRPr lang="tr-TR" dirty="0"/>
          </a:p>
          <a:p>
            <a:r>
              <a:rPr lang="tr-TR" sz="2400" b="1" dirty="0">
                <a:effectLst/>
                <a:highlight>
                  <a:srgbClr val="00FF00"/>
                </a:highlight>
                <a:ea typeface="Times New Roman" panose="02020603050405020304" pitchFamily="18" charset="0"/>
                <a:cs typeface="Times New Roman" panose="02020603050405020304" pitchFamily="18" charset="0"/>
              </a:rPr>
              <a:t>DOĞRUDAN TEMİN YÖNTEMİYLE YAPILACAK ALIMLARA İLİŞKİN TEBLİĞ</a:t>
            </a:r>
            <a:r>
              <a:rPr lang="tr-TR" sz="2400" dirty="0">
                <a:highlight>
                  <a:srgbClr val="00FF00"/>
                </a:highlight>
              </a:rPr>
              <a:t> NE DİYOR ? </a:t>
            </a:r>
          </a:p>
          <a:p>
            <a:endParaRPr lang="tr-TR" dirty="0"/>
          </a:p>
          <a:p>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Madde 4: kanunun </a:t>
            </a:r>
            <a:r>
              <a:rPr lang="tr-TR" sz="1800" b="1" u="sng" dirty="0">
                <a:effectLst/>
                <a:latin typeface="Times New Roman" panose="02020603050405020304" pitchFamily="18" charset="0"/>
                <a:ea typeface="Times New Roman" panose="02020603050405020304" pitchFamily="18" charset="0"/>
                <a:cs typeface="Times New Roman" panose="02020603050405020304" pitchFamily="18" charset="0"/>
              </a:rPr>
              <a:t>22 </a:t>
            </a:r>
            <a:r>
              <a:rPr lang="tr-TR" sz="1800" b="1" u="sng" dirty="0" err="1">
                <a:effectLst/>
                <a:latin typeface="Times New Roman" panose="02020603050405020304" pitchFamily="18" charset="0"/>
                <a:ea typeface="Times New Roman" panose="02020603050405020304" pitchFamily="18" charset="0"/>
                <a:cs typeface="Times New Roman" panose="02020603050405020304" pitchFamily="18" charset="0"/>
              </a:rPr>
              <a:t>nci</a:t>
            </a:r>
            <a:r>
              <a:rPr lang="tr-TR" sz="1800" b="1" u="sng" dirty="0">
                <a:effectLst/>
                <a:latin typeface="Times New Roman" panose="02020603050405020304" pitchFamily="18" charset="0"/>
                <a:ea typeface="Times New Roman" panose="02020603050405020304" pitchFamily="18" charset="0"/>
                <a:cs typeface="Times New Roman" panose="02020603050405020304" pitchFamily="18" charset="0"/>
              </a:rPr>
              <a:t> maddesinin birinci fıkrasının (d) </a:t>
            </a: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bendinde belirtilen parasal limitler dahilinde yapılan alımlarda, alım yapılacak gerçek veya tüzel kişinin </a:t>
            </a:r>
            <a:r>
              <a:rPr lang="tr-TR" sz="1800" b="1" u="sng" dirty="0">
                <a:effectLst/>
                <a:latin typeface="Times New Roman" panose="02020603050405020304" pitchFamily="18" charset="0"/>
                <a:ea typeface="Times New Roman" panose="02020603050405020304" pitchFamily="18" charset="0"/>
                <a:cs typeface="Times New Roman" panose="02020603050405020304" pitchFamily="18" charset="0"/>
              </a:rPr>
              <a:t>kurumun internet sayfasındaki yasaklılar listesinde bulunup bulunmadığı kontrol edilir ve bu kişinin listede bulunduğunun anlaşılması durumunda, söz konusu kişiden alım yapılmaz</a:t>
            </a: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800" b="1" u="sng" dirty="0">
                <a:effectLst/>
                <a:latin typeface="Times New Roman" panose="02020603050405020304" pitchFamily="18" charset="0"/>
                <a:ea typeface="Times New Roman" panose="02020603050405020304" pitchFamily="18" charset="0"/>
                <a:cs typeface="Times New Roman" panose="02020603050405020304" pitchFamily="18" charset="0"/>
              </a:rPr>
              <a:t>Aynı</a:t>
            </a: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 maddenin diğer bentleri kapsamında yapılan alımlarda ise alım yapılacak gerçek veya tüzel kişiye ilişkin yasaklılık teyidi yapılmaz.</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
        <p:nvSpPr>
          <p:cNvPr id="4" name="Alt Bilgi Yer Tutucusu 3">
            <a:extLst>
              <a:ext uri="{FF2B5EF4-FFF2-40B4-BE49-F238E27FC236}">
                <a16:creationId xmlns:a16="http://schemas.microsoft.com/office/drawing/2014/main" xmlns="" id="{BCA4A50A-2FFF-EF33-691B-94538DA78128}"/>
              </a:ext>
            </a:extLst>
          </p:cNvPr>
          <p:cNvSpPr>
            <a:spLocks noGrp="1"/>
          </p:cNvSpPr>
          <p:nvPr>
            <p:ph type="ftr" sz="quarter" idx="11"/>
          </p:nvPr>
        </p:nvSpPr>
        <p:spPr/>
        <p:txBody>
          <a:bodyPr/>
          <a:lstStyle/>
          <a:p>
            <a:r>
              <a:rPr lang="tr-TR" dirty="0"/>
              <a:t>T.C. Giresun Üniversitesi İdari ve Mali İşler Daire Başkanlığı 2025</a:t>
            </a:r>
          </a:p>
        </p:txBody>
      </p:sp>
    </p:spTree>
    <p:extLst>
      <p:ext uri="{BB962C8B-B14F-4D97-AF65-F5344CB8AC3E}">
        <p14:creationId xmlns:p14="http://schemas.microsoft.com/office/powerpoint/2010/main" xmlns="" val="33094717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a:extLst>
              <a:ext uri="{FF2B5EF4-FFF2-40B4-BE49-F238E27FC236}">
                <a16:creationId xmlns:a16="http://schemas.microsoft.com/office/drawing/2014/main" xmlns="" id="{2617C45B-6122-D310-E6E4-5A8910D71E05}"/>
              </a:ext>
            </a:extLst>
          </p:cNvPr>
          <p:cNvPicPr>
            <a:picLocks noGrp="1" noChangeAspect="1"/>
          </p:cNvPicPr>
          <p:nvPr>
            <p:ph idx="1"/>
          </p:nvPr>
        </p:nvPicPr>
        <p:blipFill>
          <a:blip r:embed="rId2"/>
          <a:stretch>
            <a:fillRect/>
          </a:stretch>
        </p:blipFill>
        <p:spPr>
          <a:xfrm>
            <a:off x="562904" y="548680"/>
            <a:ext cx="8018191" cy="4980211"/>
          </a:xfrm>
        </p:spPr>
      </p:pic>
      <p:sp>
        <p:nvSpPr>
          <p:cNvPr id="4" name="Alt Bilgi Yer Tutucusu 3">
            <a:extLst>
              <a:ext uri="{FF2B5EF4-FFF2-40B4-BE49-F238E27FC236}">
                <a16:creationId xmlns:a16="http://schemas.microsoft.com/office/drawing/2014/main" xmlns="" id="{53DF0B86-B423-732B-7BAC-9886AAF7B933}"/>
              </a:ext>
            </a:extLst>
          </p:cNvPr>
          <p:cNvSpPr>
            <a:spLocks noGrp="1"/>
          </p:cNvSpPr>
          <p:nvPr>
            <p:ph type="ftr" sz="quarter" idx="11"/>
          </p:nvPr>
        </p:nvSpPr>
        <p:spPr/>
        <p:txBody>
          <a:bodyPr/>
          <a:lstStyle/>
          <a:p>
            <a:r>
              <a:rPr lang="tr-TR" dirty="0"/>
              <a:t>T.C. Giresun Üniversitesi İdari ve Mali İşler Daire Başkanlığı 2025</a:t>
            </a:r>
          </a:p>
        </p:txBody>
      </p:sp>
    </p:spTree>
    <p:extLst>
      <p:ext uri="{BB962C8B-B14F-4D97-AF65-F5344CB8AC3E}">
        <p14:creationId xmlns:p14="http://schemas.microsoft.com/office/powerpoint/2010/main" xmlns="" val="9199564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Köşeleri Yuvarlatılmış 7">
            <a:extLst>
              <a:ext uri="{FF2B5EF4-FFF2-40B4-BE49-F238E27FC236}">
                <a16:creationId xmlns:a16="http://schemas.microsoft.com/office/drawing/2014/main" xmlns="" id="{4D60CD4F-6CE5-F108-CE70-A319A8903D9B}"/>
              </a:ext>
            </a:extLst>
          </p:cNvPr>
          <p:cNvSpPr/>
          <p:nvPr/>
        </p:nvSpPr>
        <p:spPr>
          <a:xfrm>
            <a:off x="2915816" y="3429000"/>
            <a:ext cx="2448272"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pic>
        <p:nvPicPr>
          <p:cNvPr id="6" name="İçerik Yer Tutucusu 5">
            <a:extLst>
              <a:ext uri="{FF2B5EF4-FFF2-40B4-BE49-F238E27FC236}">
                <a16:creationId xmlns:a16="http://schemas.microsoft.com/office/drawing/2014/main" xmlns="" id="{F214F30A-ED70-5082-C428-9D8C5070B960}"/>
              </a:ext>
            </a:extLst>
          </p:cNvPr>
          <p:cNvPicPr>
            <a:picLocks noGrp="1" noChangeAspect="1"/>
          </p:cNvPicPr>
          <p:nvPr>
            <p:ph idx="1"/>
          </p:nvPr>
        </p:nvPicPr>
        <p:blipFill>
          <a:blip r:embed="rId2"/>
          <a:stretch>
            <a:fillRect/>
          </a:stretch>
        </p:blipFill>
        <p:spPr>
          <a:xfrm>
            <a:off x="467544" y="332656"/>
            <a:ext cx="8424936" cy="5256584"/>
          </a:xfrm>
        </p:spPr>
      </p:pic>
      <p:sp>
        <p:nvSpPr>
          <p:cNvPr id="4" name="Alt Bilgi Yer Tutucusu 3">
            <a:extLst>
              <a:ext uri="{FF2B5EF4-FFF2-40B4-BE49-F238E27FC236}">
                <a16:creationId xmlns:a16="http://schemas.microsoft.com/office/drawing/2014/main" xmlns="" id="{AAFD03D5-A9B4-0BBD-768A-6EA40BB512E0}"/>
              </a:ext>
            </a:extLst>
          </p:cNvPr>
          <p:cNvSpPr>
            <a:spLocks noGrp="1"/>
          </p:cNvSpPr>
          <p:nvPr>
            <p:ph type="ftr" sz="quarter" idx="11"/>
          </p:nvPr>
        </p:nvSpPr>
        <p:spPr/>
        <p:txBody>
          <a:bodyPr/>
          <a:lstStyle/>
          <a:p>
            <a:r>
              <a:rPr lang="tr-TR" dirty="0"/>
              <a:t>T.C. Giresun Üniversitesi İdari ve Mali İşler Daire Başkanlığı 2025</a:t>
            </a:r>
          </a:p>
        </p:txBody>
      </p:sp>
      <p:sp>
        <p:nvSpPr>
          <p:cNvPr id="9" name="Ok: Sağ 8">
            <a:extLst>
              <a:ext uri="{FF2B5EF4-FFF2-40B4-BE49-F238E27FC236}">
                <a16:creationId xmlns:a16="http://schemas.microsoft.com/office/drawing/2014/main" xmlns="" id="{025BCCB8-FE38-A1CC-9810-20B7D111C6A9}"/>
              </a:ext>
            </a:extLst>
          </p:cNvPr>
          <p:cNvSpPr/>
          <p:nvPr/>
        </p:nvSpPr>
        <p:spPr>
          <a:xfrm>
            <a:off x="1979712" y="3645024"/>
            <a:ext cx="648072" cy="216024"/>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Ok: Sağ 9">
            <a:extLst>
              <a:ext uri="{FF2B5EF4-FFF2-40B4-BE49-F238E27FC236}">
                <a16:creationId xmlns:a16="http://schemas.microsoft.com/office/drawing/2014/main" xmlns="" id="{975913B9-9260-78FF-5ACE-24C1D391A331}"/>
              </a:ext>
            </a:extLst>
          </p:cNvPr>
          <p:cNvSpPr/>
          <p:nvPr/>
        </p:nvSpPr>
        <p:spPr>
          <a:xfrm>
            <a:off x="4904420" y="3645024"/>
            <a:ext cx="648072" cy="216024"/>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41882883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47CC415-942F-0C9E-3F78-C205477560E0}"/>
              </a:ext>
            </a:extLst>
          </p:cNvPr>
          <p:cNvSpPr>
            <a:spLocks noGrp="1"/>
          </p:cNvSpPr>
          <p:nvPr>
            <p:ph type="title"/>
          </p:nvPr>
        </p:nvSpPr>
        <p:spPr/>
        <p:txBody>
          <a:bodyPr/>
          <a:lstStyle/>
          <a:p>
            <a:r>
              <a:rPr lang="tr-TR" dirty="0"/>
              <a:t>İhalelerden katılmaktan yasaklananlar doğrudan temine teklif verebilir mi?</a:t>
            </a:r>
          </a:p>
        </p:txBody>
      </p:sp>
      <p:sp>
        <p:nvSpPr>
          <p:cNvPr id="3" name="İçerik Yer Tutucusu 2">
            <a:extLst>
              <a:ext uri="{FF2B5EF4-FFF2-40B4-BE49-F238E27FC236}">
                <a16:creationId xmlns:a16="http://schemas.microsoft.com/office/drawing/2014/main" xmlns="" id="{767D2904-0219-D6E6-9752-EE81ECAA1275}"/>
              </a:ext>
            </a:extLst>
          </p:cNvPr>
          <p:cNvSpPr>
            <a:spLocks noGrp="1"/>
          </p:cNvSpPr>
          <p:nvPr>
            <p:ph idx="1"/>
          </p:nvPr>
        </p:nvSpPr>
        <p:spPr/>
        <p:txBody>
          <a:bodyPr/>
          <a:lstStyle/>
          <a:p>
            <a:endParaRPr lang="tr-TR" dirty="0"/>
          </a:p>
          <a:p>
            <a:endParaRPr lang="tr-TR" dirty="0"/>
          </a:p>
          <a:p>
            <a:endParaRPr lang="tr-TR" dirty="0"/>
          </a:p>
          <a:p>
            <a:r>
              <a:rPr lang="tr-TR" dirty="0"/>
              <a:t>Kanun’un 22’nci maddesinin (d) bendinde belirtilen parasal limit dahilinde yapılan alımlarda, alım yapılacak gerçek veya tüzel kişinin Kurumun internet sayfasındaki yasaklılar listesinde bulunup bulunmadığının kontrol edilmesi ve </a:t>
            </a:r>
            <a:r>
              <a:rPr lang="tr-TR" b="1" u="sng" dirty="0"/>
              <a:t>yasaklı olduğunun belirlenmesi durumunda</a:t>
            </a:r>
            <a:r>
              <a:rPr lang="tr-TR" dirty="0"/>
              <a:t>, söz konusu kişiden </a:t>
            </a:r>
            <a:r>
              <a:rPr lang="tr-TR" b="1" u="sng" dirty="0"/>
              <a:t>alım yapılmaması </a:t>
            </a:r>
            <a:r>
              <a:rPr lang="tr-TR" dirty="0"/>
              <a:t>gerekmektedir</a:t>
            </a:r>
          </a:p>
        </p:txBody>
      </p:sp>
      <p:sp>
        <p:nvSpPr>
          <p:cNvPr id="4" name="Alt Bilgi Yer Tutucusu 3">
            <a:extLst>
              <a:ext uri="{FF2B5EF4-FFF2-40B4-BE49-F238E27FC236}">
                <a16:creationId xmlns:a16="http://schemas.microsoft.com/office/drawing/2014/main" xmlns="" id="{C872726C-F34C-3CCE-5EE6-57CA353A88E9}"/>
              </a:ext>
            </a:extLst>
          </p:cNvPr>
          <p:cNvSpPr>
            <a:spLocks noGrp="1"/>
          </p:cNvSpPr>
          <p:nvPr>
            <p:ph type="ftr" sz="quarter" idx="11"/>
          </p:nvPr>
        </p:nvSpPr>
        <p:spPr/>
        <p:txBody>
          <a:bodyPr/>
          <a:lstStyle/>
          <a:p>
            <a:r>
              <a:rPr lang="tr-TR" dirty="0"/>
              <a:t>T.C. Giresun Üniversitesi İdari ve Mali İşler Daire Başkanlığı 2025</a:t>
            </a:r>
          </a:p>
        </p:txBody>
      </p:sp>
    </p:spTree>
    <p:extLst>
      <p:ext uri="{BB962C8B-B14F-4D97-AF65-F5344CB8AC3E}">
        <p14:creationId xmlns:p14="http://schemas.microsoft.com/office/powerpoint/2010/main" xmlns="" val="17939471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CFA31EE-5BAB-D90B-5A17-59409EE3DC94}"/>
              </a:ext>
            </a:extLst>
          </p:cNvPr>
          <p:cNvSpPr>
            <a:spLocks noGrp="1"/>
          </p:cNvSpPr>
          <p:nvPr>
            <p:ph type="title"/>
          </p:nvPr>
        </p:nvSpPr>
        <p:spPr/>
        <p:txBody>
          <a:bodyPr>
            <a:normAutofit/>
          </a:bodyPr>
          <a:lstStyle/>
          <a:p>
            <a:r>
              <a:rPr lang="tr-TR" dirty="0"/>
              <a:t>Piyasa Fiyat Araştırmasını Kaç Kişi Yapmalı? </a:t>
            </a:r>
          </a:p>
        </p:txBody>
      </p:sp>
      <p:sp>
        <p:nvSpPr>
          <p:cNvPr id="3" name="İçerik Yer Tutucusu 2">
            <a:extLst>
              <a:ext uri="{FF2B5EF4-FFF2-40B4-BE49-F238E27FC236}">
                <a16:creationId xmlns:a16="http://schemas.microsoft.com/office/drawing/2014/main" xmlns="" id="{07DB87BD-35E8-F234-3E6A-96E6257B8CFC}"/>
              </a:ext>
            </a:extLst>
          </p:cNvPr>
          <p:cNvSpPr>
            <a:spLocks noGrp="1"/>
          </p:cNvSpPr>
          <p:nvPr>
            <p:ph idx="1"/>
          </p:nvPr>
        </p:nvSpPr>
        <p:spPr/>
        <p:txBody>
          <a:bodyPr/>
          <a:lstStyle/>
          <a:p>
            <a:endParaRPr lang="tr-TR" dirty="0"/>
          </a:p>
          <a:p>
            <a:r>
              <a:rPr lang="tr-TR" sz="2000" b="1" dirty="0">
                <a:effectLst/>
                <a:highlight>
                  <a:srgbClr val="00FF00"/>
                </a:highlight>
                <a:ea typeface="Times New Roman" panose="02020603050405020304" pitchFamily="18" charset="0"/>
                <a:cs typeface="Times New Roman" panose="02020603050405020304" pitchFamily="18" charset="0"/>
              </a:rPr>
              <a:t>DOĞRUDAN TEMİN YÖNTEMİYLE YAPILACAK ALIMLARA İLİŞKİN TEBLİĞ</a:t>
            </a:r>
            <a:r>
              <a:rPr lang="tr-TR" sz="2000" dirty="0">
                <a:highlight>
                  <a:srgbClr val="00FF00"/>
                </a:highlight>
              </a:rPr>
              <a:t> NE DİYOR ? </a:t>
            </a:r>
          </a:p>
          <a:p>
            <a:endParaRPr lang="tr-TR" dirty="0"/>
          </a:p>
          <a:p>
            <a:r>
              <a:rPr lang="tr-TR" sz="2400" dirty="0">
                <a:effectLst/>
                <a:ea typeface="Times New Roman" panose="02020603050405020304" pitchFamily="18" charset="0"/>
                <a:cs typeface="Times New Roman" panose="02020603050405020304" pitchFamily="18" charset="0"/>
              </a:rPr>
              <a:t>Madde 4: Alımlar için onay belgesi düzenlenmesi, onayı takiben harcama yetkilisince görevlendirilen </a:t>
            </a:r>
            <a:r>
              <a:rPr lang="tr-TR" sz="2400" b="1" u="sng" dirty="0">
                <a:effectLst/>
                <a:ea typeface="Times New Roman" panose="02020603050405020304" pitchFamily="18" charset="0"/>
                <a:cs typeface="Times New Roman" panose="02020603050405020304" pitchFamily="18" charset="0"/>
              </a:rPr>
              <a:t>kişi veya kişiler </a:t>
            </a:r>
            <a:r>
              <a:rPr lang="tr-TR" sz="2400" dirty="0">
                <a:effectLst/>
                <a:ea typeface="Times New Roman" panose="02020603050405020304" pitchFamily="18" charset="0"/>
                <a:cs typeface="Times New Roman" panose="02020603050405020304" pitchFamily="18" charset="0"/>
              </a:rPr>
              <a:t>tarafından piyasada fiyat araştırması yapılması ve buna ilişkin belgelerin dayanakları ile birlikte onay belgesine eklenmesi zorunludur.</a:t>
            </a:r>
          </a:p>
          <a:p>
            <a:r>
              <a:rPr lang="tr-TR" sz="2400" dirty="0"/>
              <a:t>Piyasa araştırması için </a:t>
            </a:r>
            <a:r>
              <a:rPr lang="tr-TR" sz="2400" b="1" u="sng" dirty="0"/>
              <a:t>en az bir kişi </a:t>
            </a:r>
            <a:r>
              <a:rPr lang="tr-TR" sz="2400" dirty="0"/>
              <a:t>görevlendirilmeli.</a:t>
            </a:r>
            <a:endParaRPr lang="tr-TR" sz="2400" dirty="0">
              <a:effectLst/>
              <a:ea typeface="Calibri" panose="020F0502020204030204" pitchFamily="34" charset="0"/>
              <a:cs typeface="Times New Roman" panose="02020603050405020304" pitchFamily="18" charset="0"/>
            </a:endParaRPr>
          </a:p>
          <a:p>
            <a:endParaRPr lang="tr-TR" dirty="0"/>
          </a:p>
        </p:txBody>
      </p:sp>
      <p:sp>
        <p:nvSpPr>
          <p:cNvPr id="4" name="Alt Bilgi Yer Tutucusu 3">
            <a:extLst>
              <a:ext uri="{FF2B5EF4-FFF2-40B4-BE49-F238E27FC236}">
                <a16:creationId xmlns:a16="http://schemas.microsoft.com/office/drawing/2014/main" xmlns="" id="{CB130F3D-62B8-8A43-95F2-94A689134C13}"/>
              </a:ext>
            </a:extLst>
          </p:cNvPr>
          <p:cNvSpPr>
            <a:spLocks noGrp="1"/>
          </p:cNvSpPr>
          <p:nvPr>
            <p:ph type="ftr" sz="quarter" idx="11"/>
          </p:nvPr>
        </p:nvSpPr>
        <p:spPr/>
        <p:txBody>
          <a:bodyPr/>
          <a:lstStyle/>
          <a:p>
            <a:r>
              <a:rPr lang="tr-TR" dirty="0"/>
              <a:t>T.C. Giresun Üniversitesi İdari ve Mali İşler Daire Başkanlığı 2025</a:t>
            </a:r>
          </a:p>
        </p:txBody>
      </p:sp>
    </p:spTree>
    <p:extLst>
      <p:ext uri="{BB962C8B-B14F-4D97-AF65-F5344CB8AC3E}">
        <p14:creationId xmlns:p14="http://schemas.microsoft.com/office/powerpoint/2010/main" xmlns="" val="41312943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51D8199-9A57-12FD-14EA-4301AC944D31}"/>
              </a:ext>
            </a:extLst>
          </p:cNvPr>
          <p:cNvSpPr>
            <a:spLocks noGrp="1"/>
          </p:cNvSpPr>
          <p:nvPr>
            <p:ph type="title"/>
          </p:nvPr>
        </p:nvSpPr>
        <p:spPr/>
        <p:txBody>
          <a:bodyPr/>
          <a:lstStyle/>
          <a:p>
            <a:r>
              <a:rPr lang="tr-TR" dirty="0"/>
              <a:t>Piyasa Fiyat Araştırması KDV Hariç Mi Dahil Mi Yapılır?</a:t>
            </a:r>
          </a:p>
        </p:txBody>
      </p:sp>
      <p:sp>
        <p:nvSpPr>
          <p:cNvPr id="3" name="İçerik Yer Tutucusu 2">
            <a:extLst>
              <a:ext uri="{FF2B5EF4-FFF2-40B4-BE49-F238E27FC236}">
                <a16:creationId xmlns:a16="http://schemas.microsoft.com/office/drawing/2014/main" xmlns="" id="{309F20EB-7B25-C2D6-F448-58B25C5DCE70}"/>
              </a:ext>
            </a:extLst>
          </p:cNvPr>
          <p:cNvSpPr>
            <a:spLocks noGrp="1"/>
          </p:cNvSpPr>
          <p:nvPr>
            <p:ph idx="1"/>
          </p:nvPr>
        </p:nvSpPr>
        <p:spPr/>
        <p:txBody>
          <a:bodyPr/>
          <a:lstStyle/>
          <a:p>
            <a:r>
              <a:rPr lang="tr-TR" b="1" dirty="0">
                <a:solidFill>
                  <a:srgbClr val="FF0000"/>
                </a:solidFill>
              </a:rPr>
              <a:t>KDV HARİÇ YAPILIR.</a:t>
            </a:r>
          </a:p>
          <a:p>
            <a:r>
              <a:rPr lang="tr-TR" b="1" dirty="0">
                <a:solidFill>
                  <a:srgbClr val="FF0000"/>
                </a:solidFill>
              </a:rPr>
              <a:t>PARASAL LİMİT TESPİTİNDE KDV HARİÇ BEDEL KULLANILMAKTADIR.</a:t>
            </a:r>
          </a:p>
          <a:p>
            <a:endParaRPr lang="tr-TR" dirty="0"/>
          </a:p>
          <a:p>
            <a:r>
              <a:rPr lang="tr-TR" sz="2400" b="1" dirty="0">
                <a:highlight>
                  <a:srgbClr val="00FF00"/>
                </a:highlight>
                <a:cs typeface="Times New Roman" panose="02020603050405020304" pitchFamily="18" charset="0"/>
              </a:rPr>
              <a:t>MAL ALIMI İHALELERİ UYGULAMA YÖNETMELİĞİ</a:t>
            </a:r>
            <a:r>
              <a:rPr lang="tr-TR" sz="2400" dirty="0">
                <a:highlight>
                  <a:srgbClr val="00FF00"/>
                </a:highlight>
              </a:rPr>
              <a:t> NE DİYOR ? </a:t>
            </a:r>
          </a:p>
          <a:p>
            <a:endParaRPr lang="tr-TR" dirty="0"/>
          </a:p>
          <a:p>
            <a:r>
              <a:rPr lang="tr-TR" sz="1800" dirty="0">
                <a:effectLst/>
                <a:latin typeface="Times New Roman" panose="02020603050405020304" pitchFamily="18" charset="0"/>
                <a:ea typeface="Times New Roman" panose="02020603050405020304" pitchFamily="18" charset="0"/>
              </a:rPr>
              <a:t>İdare yaklaşık maliyetin hesaplanmasında; alım konusu malın niteliğini, miktarını, teslim süresini, nakliyesini, sigortasını ve diğer özel şartlarını belirterek </a:t>
            </a:r>
            <a:r>
              <a:rPr lang="tr-TR" sz="1800" b="1" u="sng" dirty="0">
                <a:effectLst/>
                <a:latin typeface="Times New Roman" panose="02020603050405020304" pitchFamily="18" charset="0"/>
                <a:ea typeface="Times New Roman" panose="02020603050405020304" pitchFamily="18" charset="0"/>
              </a:rPr>
              <a:t>KDV hariç </a:t>
            </a:r>
            <a:r>
              <a:rPr lang="tr-TR" sz="1800" dirty="0">
                <a:effectLst/>
                <a:latin typeface="Times New Roman" panose="02020603050405020304" pitchFamily="18" charset="0"/>
                <a:ea typeface="Times New Roman" panose="02020603050405020304" pitchFamily="18" charset="0"/>
              </a:rPr>
              <a:t>fiyat bildirilmesini ister. </a:t>
            </a:r>
          </a:p>
          <a:p>
            <a:r>
              <a:rPr lang="tr-TR" sz="1800" dirty="0">
                <a:effectLst/>
                <a:latin typeface="Times New Roman" panose="02020603050405020304" pitchFamily="18" charset="0"/>
                <a:ea typeface="Times New Roman" panose="02020603050405020304" pitchFamily="18" charset="0"/>
              </a:rPr>
              <a:t>Ancak, idare, </a:t>
            </a:r>
            <a:r>
              <a:rPr lang="tr-TR" sz="1800" b="1" u="sng" dirty="0">
                <a:effectLst/>
                <a:latin typeface="Times New Roman" panose="02020603050405020304" pitchFamily="18" charset="0"/>
                <a:ea typeface="Times New Roman" panose="02020603050405020304" pitchFamily="18" charset="0"/>
              </a:rPr>
              <a:t>gerçek piyasa fiyatlarını yansıtmayan ve yaklaşık maliyetin hesaplanmasında hatalara sebep olabilecek</a:t>
            </a:r>
            <a:r>
              <a:rPr lang="tr-TR" sz="1800" dirty="0">
                <a:effectLst/>
                <a:latin typeface="Times New Roman" panose="02020603050405020304" pitchFamily="18" charset="0"/>
                <a:ea typeface="Times New Roman" panose="02020603050405020304" pitchFamily="18" charset="0"/>
              </a:rPr>
              <a:t> fiyat bildirimlerini ve proforma faturaları değerlendirmeye almaz. </a:t>
            </a:r>
          </a:p>
          <a:p>
            <a:endParaRPr lang="tr-TR" dirty="0"/>
          </a:p>
        </p:txBody>
      </p:sp>
      <p:sp>
        <p:nvSpPr>
          <p:cNvPr id="4" name="Alt Bilgi Yer Tutucusu 3">
            <a:extLst>
              <a:ext uri="{FF2B5EF4-FFF2-40B4-BE49-F238E27FC236}">
                <a16:creationId xmlns:a16="http://schemas.microsoft.com/office/drawing/2014/main" xmlns="" id="{FDF3667B-F561-53D4-D105-DD45FC321E0B}"/>
              </a:ext>
            </a:extLst>
          </p:cNvPr>
          <p:cNvSpPr>
            <a:spLocks noGrp="1"/>
          </p:cNvSpPr>
          <p:nvPr>
            <p:ph type="ftr" sz="quarter" idx="11"/>
          </p:nvPr>
        </p:nvSpPr>
        <p:spPr/>
        <p:txBody>
          <a:bodyPr/>
          <a:lstStyle/>
          <a:p>
            <a:r>
              <a:rPr lang="tr-TR" dirty="0"/>
              <a:t>T.C. Giresun Üniversitesi İdari ve Mali İşler Daire Başkanlığı 2025</a:t>
            </a:r>
          </a:p>
        </p:txBody>
      </p:sp>
    </p:spTree>
    <p:extLst>
      <p:ext uri="{BB962C8B-B14F-4D97-AF65-F5344CB8AC3E}">
        <p14:creationId xmlns:p14="http://schemas.microsoft.com/office/powerpoint/2010/main" xmlns="" val="23573400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4FC2D61-527D-489F-B547-2F17A64F78DF}"/>
              </a:ext>
            </a:extLst>
          </p:cNvPr>
          <p:cNvSpPr>
            <a:spLocks noGrp="1"/>
          </p:cNvSpPr>
          <p:nvPr>
            <p:ph type="title"/>
          </p:nvPr>
        </p:nvSpPr>
        <p:spPr/>
        <p:txBody>
          <a:bodyPr>
            <a:normAutofit/>
          </a:bodyPr>
          <a:lstStyle/>
          <a:p>
            <a:r>
              <a:rPr lang="tr-TR" dirty="0"/>
              <a:t>Piyasa Fiyat Araştırması Yapılırken Islak İmzalı Teklif Alınması Şart Mı?</a:t>
            </a:r>
          </a:p>
        </p:txBody>
      </p:sp>
      <p:sp>
        <p:nvSpPr>
          <p:cNvPr id="3" name="İçerik Yer Tutucusu 2">
            <a:extLst>
              <a:ext uri="{FF2B5EF4-FFF2-40B4-BE49-F238E27FC236}">
                <a16:creationId xmlns:a16="http://schemas.microsoft.com/office/drawing/2014/main" xmlns="" id="{330EEF2A-7F39-50CE-0139-03179168F106}"/>
              </a:ext>
            </a:extLst>
          </p:cNvPr>
          <p:cNvSpPr>
            <a:spLocks noGrp="1"/>
          </p:cNvSpPr>
          <p:nvPr>
            <p:ph idx="1"/>
          </p:nvPr>
        </p:nvSpPr>
        <p:spPr/>
        <p:txBody>
          <a:bodyPr>
            <a:normAutofit lnSpcReduction="10000"/>
          </a:bodyPr>
          <a:lstStyle/>
          <a:p>
            <a:r>
              <a:rPr lang="tr-TR" b="1" dirty="0">
                <a:solidFill>
                  <a:srgbClr val="FF0000"/>
                </a:solidFill>
              </a:rPr>
              <a:t>ŞART DEĞİLDİR. FAKS, MAİL, İNTERNET, DMO (e-satış) ARAŞTIRMASI YAPILABİLİR.</a:t>
            </a:r>
          </a:p>
          <a:p>
            <a:endParaRPr lang="tr-TR" dirty="0"/>
          </a:p>
          <a:p>
            <a:endParaRPr lang="tr-TR" dirty="0"/>
          </a:p>
          <a:p>
            <a:r>
              <a:rPr lang="tr-TR" sz="2800" b="1" dirty="0">
                <a:effectLst/>
                <a:highlight>
                  <a:srgbClr val="00FF00"/>
                </a:highlight>
                <a:ea typeface="Times New Roman" panose="02020603050405020304" pitchFamily="18" charset="0"/>
                <a:cs typeface="Times New Roman" panose="02020603050405020304" pitchFamily="18" charset="0"/>
              </a:rPr>
              <a:t>DOĞRUDAN TEMİN YÖNTEMİYLE YAPILACAK ALIMLARA İLİŞKİN TEBLİĞ</a:t>
            </a:r>
            <a:r>
              <a:rPr lang="tr-TR" sz="2800" dirty="0">
                <a:highlight>
                  <a:srgbClr val="00FF00"/>
                </a:highlight>
              </a:rPr>
              <a:t> NE DİYOR ? </a:t>
            </a:r>
          </a:p>
          <a:p>
            <a:endParaRPr lang="tr-TR" dirty="0"/>
          </a:p>
          <a:p>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Madde 4: Alımlar için onay belgesi düzenlenmesi, onayı takiben harcama yetkilisince görevlendirilen </a:t>
            </a:r>
            <a:r>
              <a:rPr lang="tr-TR" sz="2400" b="1" u="sng" dirty="0">
                <a:effectLst/>
                <a:latin typeface="Times New Roman" panose="02020603050405020304" pitchFamily="18" charset="0"/>
                <a:ea typeface="Times New Roman" panose="02020603050405020304" pitchFamily="18" charset="0"/>
                <a:cs typeface="Times New Roman" panose="02020603050405020304" pitchFamily="18" charset="0"/>
              </a:rPr>
              <a:t>kişi veya kişiler </a:t>
            </a:r>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tarafından </a:t>
            </a:r>
            <a:r>
              <a:rPr lang="tr-TR" sz="2400" b="1" u="sng" dirty="0">
                <a:effectLst/>
                <a:latin typeface="Times New Roman" panose="02020603050405020304" pitchFamily="18" charset="0"/>
                <a:ea typeface="Times New Roman" panose="02020603050405020304" pitchFamily="18" charset="0"/>
                <a:cs typeface="Times New Roman" panose="02020603050405020304" pitchFamily="18" charset="0"/>
              </a:rPr>
              <a:t>piyasada fiyat araştırması </a:t>
            </a:r>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yapılması ve buna ilişkin belgelerin dayanakları ile birlikte onay belgesine eklenmesi zorunludur.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a:p>
            <a:endParaRPr lang="tr-TR" dirty="0"/>
          </a:p>
          <a:p>
            <a:endParaRPr lang="tr-TR" dirty="0"/>
          </a:p>
        </p:txBody>
      </p:sp>
      <p:sp>
        <p:nvSpPr>
          <p:cNvPr id="4" name="Alt Bilgi Yer Tutucusu 3">
            <a:extLst>
              <a:ext uri="{FF2B5EF4-FFF2-40B4-BE49-F238E27FC236}">
                <a16:creationId xmlns:a16="http://schemas.microsoft.com/office/drawing/2014/main" xmlns="" id="{7E080AC4-6A08-84FC-9BAB-7F39BF6E92ED}"/>
              </a:ext>
            </a:extLst>
          </p:cNvPr>
          <p:cNvSpPr>
            <a:spLocks noGrp="1"/>
          </p:cNvSpPr>
          <p:nvPr>
            <p:ph type="ftr" sz="quarter" idx="11"/>
          </p:nvPr>
        </p:nvSpPr>
        <p:spPr/>
        <p:txBody>
          <a:bodyPr/>
          <a:lstStyle/>
          <a:p>
            <a:r>
              <a:rPr lang="tr-TR" dirty="0"/>
              <a:t>T.C. Giresun Üniversitesi İdari ve Mali İşler Daire Başkanlığı 2025</a:t>
            </a:r>
          </a:p>
        </p:txBody>
      </p:sp>
    </p:spTree>
    <p:extLst>
      <p:ext uri="{BB962C8B-B14F-4D97-AF65-F5344CB8AC3E}">
        <p14:creationId xmlns:p14="http://schemas.microsoft.com/office/powerpoint/2010/main" xmlns="" val="768361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lang="tr-TR" b="1" dirty="0"/>
              <a:t>    </a:t>
            </a:r>
            <a:r>
              <a:rPr lang="tr-TR" sz="2800" b="1" dirty="0"/>
              <a:t>Doğrudan temin</a:t>
            </a:r>
          </a:p>
          <a:p>
            <a:pPr>
              <a:buNone/>
            </a:pPr>
            <a:endParaRPr lang="tr-TR" sz="2800" b="1" dirty="0"/>
          </a:p>
          <a:p>
            <a:pPr>
              <a:buNone/>
            </a:pPr>
            <a:r>
              <a:rPr lang="tr-TR" dirty="0"/>
              <a:t/>
            </a:r>
            <a:br>
              <a:rPr lang="tr-TR" dirty="0"/>
            </a:br>
            <a:r>
              <a:rPr lang="tr-TR" b="1" dirty="0"/>
              <a:t>Madde 22-</a:t>
            </a:r>
            <a:r>
              <a:rPr lang="tr-TR" dirty="0"/>
              <a:t> Aşağıda belirtilen hallerde ihtiyaçların </a:t>
            </a:r>
            <a:r>
              <a:rPr lang="tr-TR" b="1" u="sng" dirty="0"/>
              <a:t>ilân yapılmaksızın </a:t>
            </a:r>
            <a:r>
              <a:rPr lang="tr-TR" dirty="0"/>
              <a:t>ve </a:t>
            </a:r>
            <a:r>
              <a:rPr lang="tr-TR" b="1" u="sng" dirty="0"/>
              <a:t>teminat alınmaksızın </a:t>
            </a:r>
            <a:r>
              <a:rPr lang="tr-TR" dirty="0"/>
              <a:t>doğrudan temini usulüne başvurulabilir:</a:t>
            </a:r>
          </a:p>
        </p:txBody>
      </p:sp>
      <p:sp>
        <p:nvSpPr>
          <p:cNvPr id="4" name="3 Altbilgi Yer Tutucusu"/>
          <p:cNvSpPr>
            <a:spLocks noGrp="1"/>
          </p:cNvSpPr>
          <p:nvPr>
            <p:ph type="ftr" sz="quarter" idx="11"/>
          </p:nvPr>
        </p:nvSpPr>
        <p:spPr/>
        <p:txBody>
          <a:bodyPr/>
          <a:lstStyle/>
          <a:p>
            <a:r>
              <a:rPr lang="tr-TR" dirty="0"/>
              <a:t>T.C. Giresun Üniversitesi İdari ve Mali İşler Daire Başkanlığı 2025</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4F112B4-B2AD-2A05-F8E6-C8A8FD27D432}"/>
              </a:ext>
            </a:extLst>
          </p:cNvPr>
          <p:cNvSpPr>
            <a:spLocks noGrp="1"/>
          </p:cNvSpPr>
          <p:nvPr>
            <p:ph type="title"/>
          </p:nvPr>
        </p:nvSpPr>
        <p:spPr/>
        <p:txBody>
          <a:bodyPr/>
          <a:lstStyle/>
          <a:p>
            <a:r>
              <a:rPr lang="tr-TR" dirty="0"/>
              <a:t>Piyasa Fiyat Araştırması En Az Kaç Yerden Fiyat Alınır?</a:t>
            </a:r>
          </a:p>
        </p:txBody>
      </p:sp>
      <p:sp>
        <p:nvSpPr>
          <p:cNvPr id="3" name="İçerik Yer Tutucusu 2">
            <a:extLst>
              <a:ext uri="{FF2B5EF4-FFF2-40B4-BE49-F238E27FC236}">
                <a16:creationId xmlns:a16="http://schemas.microsoft.com/office/drawing/2014/main" xmlns="" id="{EE10B67A-6D60-DB41-A9EA-1F1DE887AA1F}"/>
              </a:ext>
            </a:extLst>
          </p:cNvPr>
          <p:cNvSpPr>
            <a:spLocks noGrp="1"/>
          </p:cNvSpPr>
          <p:nvPr>
            <p:ph idx="1"/>
          </p:nvPr>
        </p:nvSpPr>
        <p:spPr/>
        <p:txBody>
          <a:bodyPr>
            <a:normAutofit/>
          </a:bodyPr>
          <a:lstStyle/>
          <a:p>
            <a:r>
              <a:rPr lang="tr-TR" dirty="0"/>
              <a:t>Doğrudan temin yöntemiyle gerçekleştirilen alımlarda, piyasa fiyat araştırması sürecinde kaç teklif alınacağına ve bunların nasıl belgelendirileceğine ilişkin </a:t>
            </a:r>
            <a:r>
              <a:rPr lang="tr-TR" b="1" u="sng" dirty="0"/>
              <a:t>mevzuatta açık bir hüküm bulunmamaktadır.</a:t>
            </a:r>
          </a:p>
          <a:p>
            <a:endParaRPr lang="tr-TR" b="1" u="sng" dirty="0"/>
          </a:p>
          <a:p>
            <a:r>
              <a:rPr lang="tr-TR" dirty="0"/>
              <a:t>Alınacak mal ve hizmet alımı ile yapım işinin özelliğine göre makul sayıda kaynaktan araştırma yapılması gerekmekle birlikte, uygulamada mümkün olması durumunda </a:t>
            </a:r>
            <a:r>
              <a:rPr lang="tr-TR" b="1" u="sng" dirty="0"/>
              <a:t>en az üç kişiden fiyat sorulması gerektiği noktasında bir teamülün oluştuğu görülmektedir</a:t>
            </a:r>
            <a:r>
              <a:rPr lang="tr-TR" dirty="0"/>
              <a:t>. Ancak üç sayısı asgari olarak kabul edilmeli, bu sayının üzerindeki tekliflerin varlığı, sağlıklı fiyat oluşuma katkı olarak yorumlanmalıdır. </a:t>
            </a:r>
            <a:endParaRPr lang="tr-TR" b="1" u="sng" dirty="0"/>
          </a:p>
          <a:p>
            <a:endParaRPr lang="tr-TR" dirty="0"/>
          </a:p>
        </p:txBody>
      </p:sp>
      <p:sp>
        <p:nvSpPr>
          <p:cNvPr id="4" name="Alt Bilgi Yer Tutucusu 3">
            <a:extLst>
              <a:ext uri="{FF2B5EF4-FFF2-40B4-BE49-F238E27FC236}">
                <a16:creationId xmlns:a16="http://schemas.microsoft.com/office/drawing/2014/main" xmlns="" id="{99862B6A-D085-D1CB-F590-927721B3E475}"/>
              </a:ext>
            </a:extLst>
          </p:cNvPr>
          <p:cNvSpPr>
            <a:spLocks noGrp="1"/>
          </p:cNvSpPr>
          <p:nvPr>
            <p:ph type="ftr" sz="quarter" idx="11"/>
          </p:nvPr>
        </p:nvSpPr>
        <p:spPr/>
        <p:txBody>
          <a:bodyPr/>
          <a:lstStyle/>
          <a:p>
            <a:r>
              <a:rPr lang="tr-TR" dirty="0"/>
              <a:t>T.C. Giresun Üniversitesi İdari ve Mali İşler Daire Başkanlığı 2025</a:t>
            </a:r>
          </a:p>
        </p:txBody>
      </p:sp>
    </p:spTree>
    <p:extLst>
      <p:ext uri="{BB962C8B-B14F-4D97-AF65-F5344CB8AC3E}">
        <p14:creationId xmlns:p14="http://schemas.microsoft.com/office/powerpoint/2010/main" xmlns="" val="13752582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AF50205-4A4F-5867-E578-DEFBE7301F12}"/>
              </a:ext>
            </a:extLst>
          </p:cNvPr>
          <p:cNvSpPr>
            <a:spLocks noGrp="1"/>
          </p:cNvSpPr>
          <p:nvPr>
            <p:ph type="title"/>
          </p:nvPr>
        </p:nvSpPr>
        <p:spPr/>
        <p:txBody>
          <a:bodyPr/>
          <a:lstStyle/>
          <a:p>
            <a:r>
              <a:rPr lang="tr-TR" dirty="0"/>
              <a:t>Doğrudan teminde ödeneksiz alım yapılabilir mi?</a:t>
            </a:r>
          </a:p>
        </p:txBody>
      </p:sp>
      <p:sp>
        <p:nvSpPr>
          <p:cNvPr id="3" name="İçerik Yer Tutucusu 2">
            <a:extLst>
              <a:ext uri="{FF2B5EF4-FFF2-40B4-BE49-F238E27FC236}">
                <a16:creationId xmlns:a16="http://schemas.microsoft.com/office/drawing/2014/main" xmlns="" id="{DEF305C1-2838-8A98-F176-DC87E14E2AC8}"/>
              </a:ext>
            </a:extLst>
          </p:cNvPr>
          <p:cNvSpPr>
            <a:spLocks noGrp="1"/>
          </p:cNvSpPr>
          <p:nvPr>
            <p:ph idx="1"/>
          </p:nvPr>
        </p:nvSpPr>
        <p:spPr/>
        <p:txBody>
          <a:bodyPr/>
          <a:lstStyle/>
          <a:p>
            <a:r>
              <a:rPr lang="tr-TR" dirty="0"/>
              <a:t>İdarece, tespit edilen ihtiyacın giderilebilmesi, dolayısıyla mal veya hizmet satın alınabilmesi, yapım işlerinin yaptırabilmesi için </a:t>
            </a:r>
            <a:r>
              <a:rPr lang="tr-TR" b="1" u="sng" dirty="0"/>
              <a:t>yeterli ödeneğe sahip olunması zorunludur</a:t>
            </a:r>
            <a:r>
              <a:rPr lang="tr-TR" dirty="0"/>
              <a:t>. </a:t>
            </a:r>
            <a:r>
              <a:rPr lang="tr-TR" b="1" u="sng" dirty="0"/>
              <a:t>4734 sayılı Kanun’da ödeneği bulunmayan hiçbir iş için ihaleye çıkılamayacağı hükme bağlanmıştır</a:t>
            </a:r>
            <a:r>
              <a:rPr lang="tr-TR" dirty="0"/>
              <a:t>.</a:t>
            </a:r>
          </a:p>
          <a:p>
            <a:r>
              <a:rPr lang="tr-TR" dirty="0"/>
              <a:t>Esas olan alım sürecine ait </a:t>
            </a:r>
            <a:r>
              <a:rPr lang="tr-TR" b="1" u="sng" dirty="0"/>
              <a:t>yeterli ödeneğin bulunmasıdır</a:t>
            </a:r>
            <a:r>
              <a:rPr lang="tr-TR" dirty="0"/>
              <a:t>. Bazen ödenek aktarımı suretiyle de ödenek sorunu çözülebilmektedir.</a:t>
            </a:r>
          </a:p>
        </p:txBody>
      </p:sp>
      <p:sp>
        <p:nvSpPr>
          <p:cNvPr id="4" name="Alt Bilgi Yer Tutucusu 3">
            <a:extLst>
              <a:ext uri="{FF2B5EF4-FFF2-40B4-BE49-F238E27FC236}">
                <a16:creationId xmlns:a16="http://schemas.microsoft.com/office/drawing/2014/main" xmlns="" id="{EE7A5B7E-1480-FA8C-9385-07076FAA7F2F}"/>
              </a:ext>
            </a:extLst>
          </p:cNvPr>
          <p:cNvSpPr>
            <a:spLocks noGrp="1"/>
          </p:cNvSpPr>
          <p:nvPr>
            <p:ph type="ftr" sz="quarter" idx="11"/>
          </p:nvPr>
        </p:nvSpPr>
        <p:spPr/>
        <p:txBody>
          <a:bodyPr/>
          <a:lstStyle/>
          <a:p>
            <a:r>
              <a:rPr lang="tr-TR" dirty="0"/>
              <a:t>T.C. Giresun Üniversitesi İdari ve Mali İşler Daire Başkanlığı 2025</a:t>
            </a:r>
          </a:p>
        </p:txBody>
      </p:sp>
    </p:spTree>
    <p:extLst>
      <p:ext uri="{BB962C8B-B14F-4D97-AF65-F5344CB8AC3E}">
        <p14:creationId xmlns:p14="http://schemas.microsoft.com/office/powerpoint/2010/main" xmlns="" val="7994970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215A680-E081-456D-994F-174542BF3FB6}"/>
              </a:ext>
            </a:extLst>
          </p:cNvPr>
          <p:cNvSpPr>
            <a:spLocks noGrp="1"/>
          </p:cNvSpPr>
          <p:nvPr>
            <p:ph type="title"/>
          </p:nvPr>
        </p:nvSpPr>
        <p:spPr/>
        <p:txBody>
          <a:bodyPr>
            <a:normAutofit/>
          </a:bodyPr>
          <a:lstStyle/>
          <a:p>
            <a:r>
              <a:rPr lang="tr-TR" dirty="0"/>
              <a:t>Doğrudan teminde marka belirtilir mi? </a:t>
            </a:r>
          </a:p>
        </p:txBody>
      </p:sp>
      <p:sp>
        <p:nvSpPr>
          <p:cNvPr id="3" name="İçerik Yer Tutucusu 2">
            <a:extLst>
              <a:ext uri="{FF2B5EF4-FFF2-40B4-BE49-F238E27FC236}">
                <a16:creationId xmlns:a16="http://schemas.microsoft.com/office/drawing/2014/main" xmlns="" id="{F7DF778D-C693-84FA-A3BC-E6D60F13D84C}"/>
              </a:ext>
            </a:extLst>
          </p:cNvPr>
          <p:cNvSpPr>
            <a:spLocks noGrp="1"/>
          </p:cNvSpPr>
          <p:nvPr>
            <p:ph idx="1"/>
          </p:nvPr>
        </p:nvSpPr>
        <p:spPr/>
        <p:txBody>
          <a:bodyPr/>
          <a:lstStyle/>
          <a:p>
            <a:r>
              <a:rPr lang="tr-TR" dirty="0"/>
              <a:t>Kanun’un 22’nci maddesinin (a), (b) ve (c) bentleri kapsamında yapılan alımlarda marka veya model belirtilmesi işin doğası gereğidir. Söz konusu alımlar belli bir marka, model veya kişiye yönelik alımlardır. Ancak Yasa’nın 22’nci maddesinin (d) bendi kapsamında yapılan alımlarda ise alımın niteliğine bağlı olarak </a:t>
            </a:r>
            <a:r>
              <a:rPr lang="tr-TR" b="1" u="sng" dirty="0"/>
              <a:t>belli durumlarda </a:t>
            </a:r>
            <a:r>
              <a:rPr lang="tr-TR" dirty="0"/>
              <a:t>marka belirtilmesi söz konusu olabilmektedir. </a:t>
            </a:r>
          </a:p>
        </p:txBody>
      </p:sp>
      <p:sp>
        <p:nvSpPr>
          <p:cNvPr id="4" name="Alt Bilgi Yer Tutucusu 3">
            <a:extLst>
              <a:ext uri="{FF2B5EF4-FFF2-40B4-BE49-F238E27FC236}">
                <a16:creationId xmlns:a16="http://schemas.microsoft.com/office/drawing/2014/main" xmlns="" id="{1E8D2FE6-36F0-F91F-DEBF-C145E37DA5A7}"/>
              </a:ext>
            </a:extLst>
          </p:cNvPr>
          <p:cNvSpPr>
            <a:spLocks noGrp="1"/>
          </p:cNvSpPr>
          <p:nvPr>
            <p:ph type="ftr" sz="quarter" idx="11"/>
          </p:nvPr>
        </p:nvSpPr>
        <p:spPr/>
        <p:txBody>
          <a:bodyPr/>
          <a:lstStyle/>
          <a:p>
            <a:r>
              <a:rPr lang="tr-TR" dirty="0"/>
              <a:t>T.C. Giresun Üniversitesi İdari ve Mali İşler Daire Başkanlığı 2025</a:t>
            </a:r>
          </a:p>
        </p:txBody>
      </p:sp>
    </p:spTree>
    <p:extLst>
      <p:ext uri="{BB962C8B-B14F-4D97-AF65-F5344CB8AC3E}">
        <p14:creationId xmlns:p14="http://schemas.microsoft.com/office/powerpoint/2010/main" xmlns="" val="32387567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ADE0C3D-7D65-29A1-7934-DCCA5434D94A}"/>
              </a:ext>
            </a:extLst>
          </p:cNvPr>
          <p:cNvSpPr>
            <a:spLocks noGrp="1"/>
          </p:cNvSpPr>
          <p:nvPr>
            <p:ph type="title"/>
          </p:nvPr>
        </p:nvSpPr>
        <p:spPr/>
        <p:txBody>
          <a:bodyPr>
            <a:noAutofit/>
          </a:bodyPr>
          <a:lstStyle/>
          <a:p>
            <a:r>
              <a:rPr lang="tr-TR" sz="3200" dirty="0">
                <a:effectLst/>
                <a:ea typeface="Times New Roman" panose="02020603050405020304" pitchFamily="18" charset="0"/>
              </a:rPr>
              <a:t>Ertesi mali yılda gerçekleştirilecek süreklilik arz eden mal ve hizmet alımlarında doğrudan temin yapılır mı?</a:t>
            </a:r>
            <a:endParaRPr lang="tr-TR" sz="3200" dirty="0"/>
          </a:p>
        </p:txBody>
      </p:sp>
      <p:sp>
        <p:nvSpPr>
          <p:cNvPr id="3" name="İçerik Yer Tutucusu 2">
            <a:extLst>
              <a:ext uri="{FF2B5EF4-FFF2-40B4-BE49-F238E27FC236}">
                <a16:creationId xmlns:a16="http://schemas.microsoft.com/office/drawing/2014/main" xmlns="" id="{D2F969E1-19BA-8A37-F448-CF6CD2A2DE1B}"/>
              </a:ext>
            </a:extLst>
          </p:cNvPr>
          <p:cNvSpPr>
            <a:spLocks noGrp="1"/>
          </p:cNvSpPr>
          <p:nvPr>
            <p:ph idx="1"/>
          </p:nvPr>
        </p:nvSpPr>
        <p:spPr>
          <a:xfrm>
            <a:off x="628650" y="1825624"/>
            <a:ext cx="7886700" cy="4411687"/>
          </a:xfrm>
        </p:spPr>
        <p:txBody>
          <a:bodyPr>
            <a:normAutofit/>
          </a:bodyPr>
          <a:lstStyle/>
          <a:p>
            <a:r>
              <a:rPr lang="tr-TR" sz="3000" b="1" dirty="0">
                <a:solidFill>
                  <a:srgbClr val="FF0000"/>
                </a:solidFill>
              </a:rPr>
              <a:t>EVET YAPILIR.</a:t>
            </a:r>
          </a:p>
          <a:p>
            <a:endParaRPr lang="tr-TR" sz="1800" dirty="0">
              <a:effectLst/>
              <a:latin typeface="Times New Roman" panose="02020603050405020304" pitchFamily="18" charset="0"/>
              <a:ea typeface="Times New Roman" panose="02020603050405020304" pitchFamily="18" charset="0"/>
            </a:endParaRPr>
          </a:p>
          <a:p>
            <a:r>
              <a:rPr lang="tr-TR" sz="1800" b="1" dirty="0">
                <a:effectLst/>
                <a:highlight>
                  <a:srgbClr val="00FF00"/>
                </a:highlight>
                <a:latin typeface="Times New Roman" panose="02020603050405020304" pitchFamily="18" charset="0"/>
                <a:ea typeface="Times New Roman" panose="02020603050405020304" pitchFamily="18" charset="0"/>
              </a:rPr>
              <a:t>KAMU İHALE GENEL TEBLİĞİ </a:t>
            </a:r>
            <a:r>
              <a:rPr lang="tr-TR" sz="1800" dirty="0">
                <a:effectLst/>
                <a:highlight>
                  <a:srgbClr val="00FF00"/>
                </a:highlight>
                <a:latin typeface="Times New Roman" panose="02020603050405020304" pitchFamily="18" charset="0"/>
                <a:ea typeface="Times New Roman" panose="02020603050405020304" pitchFamily="18" charset="0"/>
              </a:rPr>
              <a:t>NE DİYOR</a:t>
            </a:r>
          </a:p>
          <a:p>
            <a:endParaRPr lang="tr-TR" sz="1800" dirty="0">
              <a:effectLst/>
              <a:latin typeface="Times New Roman" panose="02020603050405020304" pitchFamily="18" charset="0"/>
              <a:ea typeface="Times New Roman" panose="02020603050405020304" pitchFamily="18" charset="0"/>
            </a:endParaRPr>
          </a:p>
          <a:p>
            <a:r>
              <a:rPr lang="tr-TR" sz="1800" dirty="0">
                <a:latin typeface="Times New Roman" panose="02020603050405020304" pitchFamily="18" charset="0"/>
                <a:ea typeface="Times New Roman" panose="02020603050405020304" pitchFamily="18" charset="0"/>
              </a:rPr>
              <a:t>M</a:t>
            </a:r>
            <a:r>
              <a:rPr lang="tr-TR" sz="1800" dirty="0">
                <a:effectLst/>
                <a:latin typeface="Times New Roman" panose="02020603050405020304" pitchFamily="18" charset="0"/>
                <a:ea typeface="Times New Roman" panose="02020603050405020304" pitchFamily="18" charset="0"/>
              </a:rPr>
              <a:t>adde 20: </a:t>
            </a:r>
            <a:r>
              <a:rPr lang="tr-TR" sz="1800" dirty="0">
                <a:latin typeface="Times New Roman" panose="02020603050405020304" pitchFamily="18" charset="0"/>
                <a:ea typeface="Times New Roman" panose="02020603050405020304" pitchFamily="18" charset="0"/>
              </a:rPr>
              <a:t>«…</a:t>
            </a:r>
            <a:r>
              <a:rPr lang="tr-TR" sz="1800" dirty="0">
                <a:effectLst/>
                <a:latin typeface="Times New Roman" panose="02020603050405020304" pitchFamily="18" charset="0"/>
                <a:ea typeface="Times New Roman" panose="02020603050405020304" pitchFamily="18" charset="0"/>
              </a:rPr>
              <a:t>ancak yılın sonunda ya da ertesi yılın başında çıkılan ihalelerde önceden öngörülemeyen nedenlerle ihale sürecinin uzadığı durumlarda süreklilik arz eden bu alımların kesintiye uğratılmamasını teminen, ihale sonuçlandırılıncaya kadar geçecek süre içindeki ihtiyaçların 4734 sayılı kanunun 21 inci maddesinin (b) bendindeki “</a:t>
            </a:r>
            <a:r>
              <a:rPr lang="tr-TR" sz="1800" i="1" dirty="0">
                <a:effectLst/>
                <a:latin typeface="Times New Roman" panose="02020603050405020304" pitchFamily="18" charset="0"/>
                <a:ea typeface="Times New Roman" panose="02020603050405020304" pitchFamily="18" charset="0"/>
              </a:rPr>
              <a:t>idare tarafından önceden öngörülemeyen olaylar</a:t>
            </a:r>
            <a:r>
              <a:rPr lang="tr-TR" sz="1800" dirty="0">
                <a:effectLst/>
                <a:latin typeface="Times New Roman" panose="02020603050405020304" pitchFamily="18" charset="0"/>
                <a:ea typeface="Times New Roman" panose="02020603050405020304" pitchFamily="18" charset="0"/>
              </a:rPr>
              <a:t>” kapsamında değerlendirilerek, anılan madde hükmü ve 62 </a:t>
            </a:r>
            <a:r>
              <a:rPr lang="tr-TR" sz="1800" dirty="0" err="1">
                <a:effectLst/>
                <a:latin typeface="Times New Roman" panose="02020603050405020304" pitchFamily="18" charset="0"/>
                <a:ea typeface="Times New Roman" panose="02020603050405020304" pitchFamily="18" charset="0"/>
              </a:rPr>
              <a:t>nci</a:t>
            </a:r>
            <a:r>
              <a:rPr lang="tr-TR" sz="1800" dirty="0">
                <a:effectLst/>
                <a:latin typeface="Times New Roman" panose="02020603050405020304" pitchFamily="18" charset="0"/>
                <a:ea typeface="Times New Roman" panose="02020603050405020304" pitchFamily="18" charset="0"/>
              </a:rPr>
              <a:t> maddenin (ı) bendinde yer alan esaslar da dikkate alınarak aynı kanunun 21 inci maddesinin (f) bendi ya da </a:t>
            </a:r>
            <a:r>
              <a:rPr lang="tr-TR" sz="1800" b="1" u="sng" dirty="0">
                <a:effectLst/>
                <a:latin typeface="Times New Roman" panose="02020603050405020304" pitchFamily="18" charset="0"/>
                <a:ea typeface="Times New Roman" panose="02020603050405020304" pitchFamily="18" charset="0"/>
              </a:rPr>
              <a:t>22 </a:t>
            </a:r>
            <a:r>
              <a:rPr lang="tr-TR" sz="1800" b="1" u="sng" dirty="0" err="1">
                <a:effectLst/>
                <a:latin typeface="Times New Roman" panose="02020603050405020304" pitchFamily="18" charset="0"/>
                <a:ea typeface="Times New Roman" panose="02020603050405020304" pitchFamily="18" charset="0"/>
              </a:rPr>
              <a:t>nci</a:t>
            </a:r>
            <a:r>
              <a:rPr lang="tr-TR" sz="1800" b="1" u="sng" dirty="0">
                <a:effectLst/>
                <a:latin typeface="Times New Roman" panose="02020603050405020304" pitchFamily="18" charset="0"/>
                <a:ea typeface="Times New Roman" panose="02020603050405020304" pitchFamily="18" charset="0"/>
              </a:rPr>
              <a:t> maddesinin (d) bendinde belirtilen tutarlara kadar olanların</a:t>
            </a:r>
            <a:r>
              <a:rPr lang="tr-TR" sz="1800" dirty="0">
                <a:effectLst/>
                <a:latin typeface="Times New Roman" panose="02020603050405020304" pitchFamily="18" charset="0"/>
                <a:ea typeface="Times New Roman" panose="02020603050405020304" pitchFamily="18" charset="0"/>
              </a:rPr>
              <a:t> bu maddelere göre temin edilebilmesi idarenin yetki ve sorumluluğundadır.»</a:t>
            </a:r>
          </a:p>
          <a:p>
            <a:endParaRPr lang="tr-TR" dirty="0"/>
          </a:p>
        </p:txBody>
      </p:sp>
      <p:sp>
        <p:nvSpPr>
          <p:cNvPr id="4" name="Alt Bilgi Yer Tutucusu 3">
            <a:extLst>
              <a:ext uri="{FF2B5EF4-FFF2-40B4-BE49-F238E27FC236}">
                <a16:creationId xmlns:a16="http://schemas.microsoft.com/office/drawing/2014/main" xmlns="" id="{62A5EC51-7857-106F-58F8-1CD6937059F8}"/>
              </a:ext>
            </a:extLst>
          </p:cNvPr>
          <p:cNvSpPr>
            <a:spLocks noGrp="1"/>
          </p:cNvSpPr>
          <p:nvPr>
            <p:ph type="ftr" sz="quarter" idx="11"/>
          </p:nvPr>
        </p:nvSpPr>
        <p:spPr/>
        <p:txBody>
          <a:bodyPr/>
          <a:lstStyle/>
          <a:p>
            <a:r>
              <a:rPr lang="tr-TR" dirty="0"/>
              <a:t>T.C. Giresun Üniversitesi İdari ve Mali İşler Daire Başkanlığı 2025</a:t>
            </a:r>
          </a:p>
        </p:txBody>
      </p:sp>
    </p:spTree>
    <p:extLst>
      <p:ext uri="{BB962C8B-B14F-4D97-AF65-F5344CB8AC3E}">
        <p14:creationId xmlns:p14="http://schemas.microsoft.com/office/powerpoint/2010/main" xmlns="" val="16476998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9EEB98E-26B3-6CA7-9809-DAD0E09F0E24}"/>
              </a:ext>
            </a:extLst>
          </p:cNvPr>
          <p:cNvSpPr>
            <a:spLocks noGrp="1"/>
          </p:cNvSpPr>
          <p:nvPr>
            <p:ph type="title"/>
          </p:nvPr>
        </p:nvSpPr>
        <p:spPr/>
        <p:txBody>
          <a:bodyPr/>
          <a:lstStyle/>
          <a:p>
            <a:r>
              <a:rPr lang="nn-NO" dirty="0"/>
              <a:t>Doğrudan Temin Kapsamında İş Deneyim Belgesi Düzenlenebilir mi?</a:t>
            </a:r>
            <a:endParaRPr lang="tr-TR" dirty="0"/>
          </a:p>
        </p:txBody>
      </p:sp>
      <p:sp>
        <p:nvSpPr>
          <p:cNvPr id="3" name="İçerik Yer Tutucusu 2">
            <a:extLst>
              <a:ext uri="{FF2B5EF4-FFF2-40B4-BE49-F238E27FC236}">
                <a16:creationId xmlns:a16="http://schemas.microsoft.com/office/drawing/2014/main" xmlns="" id="{84FF7289-6E57-C9EC-C53B-86E9DBCFB21F}"/>
              </a:ext>
            </a:extLst>
          </p:cNvPr>
          <p:cNvSpPr>
            <a:spLocks noGrp="1"/>
          </p:cNvSpPr>
          <p:nvPr>
            <p:ph idx="1"/>
          </p:nvPr>
        </p:nvSpPr>
        <p:spPr/>
        <p:txBody>
          <a:bodyPr>
            <a:normAutofit/>
          </a:bodyPr>
          <a:lstStyle/>
          <a:p>
            <a:r>
              <a:rPr lang="tr-TR" sz="2800" dirty="0">
                <a:solidFill>
                  <a:srgbClr val="FF0000"/>
                </a:solidFill>
              </a:rPr>
              <a:t>EVET DÜZENLENEBİLİR. </a:t>
            </a:r>
          </a:p>
          <a:p>
            <a:pPr marL="0" indent="0">
              <a:buNone/>
            </a:pPr>
            <a:endParaRPr lang="tr-TR" sz="2800" dirty="0">
              <a:solidFill>
                <a:srgbClr val="FF0000"/>
              </a:solidFill>
            </a:endParaRPr>
          </a:p>
          <a:p>
            <a:pPr marL="0" indent="0">
              <a:buNone/>
            </a:pPr>
            <a:endParaRPr lang="tr-TR" sz="2800" dirty="0">
              <a:solidFill>
                <a:srgbClr val="FF0000"/>
              </a:solidFill>
            </a:endParaRPr>
          </a:p>
          <a:p>
            <a:r>
              <a:rPr lang="tr-TR" sz="1800" b="1" dirty="0">
                <a:effectLst/>
                <a:highlight>
                  <a:srgbClr val="00FF00"/>
                </a:highlight>
                <a:ea typeface="Times New Roman" panose="02020603050405020304" pitchFamily="18" charset="0"/>
                <a:cs typeface="Times New Roman" panose="02020603050405020304" pitchFamily="18" charset="0"/>
              </a:rPr>
              <a:t>DOĞRUDAN TEMİN YÖNTEMİYLE YAPILACAK ALIMLARA İLİŞKİN TEBLİĞ</a:t>
            </a:r>
            <a:r>
              <a:rPr lang="tr-TR" sz="1800" dirty="0">
                <a:highlight>
                  <a:srgbClr val="00FF00"/>
                </a:highlight>
              </a:rPr>
              <a:t> NE DİYOR ? </a:t>
            </a:r>
          </a:p>
          <a:p>
            <a:pPr marL="0" indent="0">
              <a:buNone/>
            </a:pPr>
            <a:endParaRPr lang="tr-TR" sz="1800" dirty="0"/>
          </a:p>
          <a:p>
            <a:r>
              <a:rPr lang="tr-TR" sz="1800" dirty="0">
                <a:effectLst/>
                <a:ea typeface="Times New Roman" panose="02020603050405020304" pitchFamily="18" charset="0"/>
                <a:cs typeface="Times New Roman" panose="02020603050405020304" pitchFamily="18" charset="0"/>
              </a:rPr>
              <a:t>Madde 4: … </a:t>
            </a:r>
            <a:r>
              <a:rPr lang="tr-TR" sz="1800" b="1" u="sng" dirty="0">
                <a:effectLst/>
                <a:ea typeface="Times New Roman" panose="02020603050405020304" pitchFamily="18" charset="0"/>
                <a:cs typeface="Times New Roman" panose="02020603050405020304" pitchFamily="18" charset="0"/>
              </a:rPr>
              <a:t>Bedel içeren bir sözleşme kapsamında </a:t>
            </a:r>
            <a:r>
              <a:rPr lang="tr-TR" sz="1800" dirty="0">
                <a:effectLst/>
                <a:ea typeface="Times New Roman" panose="02020603050405020304" pitchFamily="18" charset="0"/>
                <a:cs typeface="Times New Roman" panose="02020603050405020304" pitchFamily="18" charset="0"/>
              </a:rPr>
              <a:t>gerçekleştirilen alımlarda, ihale uygulama yönetmeliklerinin ilgili maddeleri çerçevesinde </a:t>
            </a:r>
            <a:r>
              <a:rPr lang="tr-TR" sz="1800" b="1" u="sng" dirty="0">
                <a:effectLst/>
                <a:ea typeface="Times New Roman" panose="02020603050405020304" pitchFamily="18" charset="0"/>
                <a:cs typeface="Times New Roman" panose="02020603050405020304" pitchFamily="18" charset="0"/>
              </a:rPr>
              <a:t>iş deneyim belgesi düzenlenebilir.</a:t>
            </a:r>
            <a:endParaRPr lang="tr-TR" sz="1800" b="1" u="sng" dirty="0">
              <a:effectLst/>
              <a:ea typeface="Calibri" panose="020F0502020204030204" pitchFamily="34" charset="0"/>
              <a:cs typeface="Times New Roman" panose="02020603050405020304" pitchFamily="18" charset="0"/>
            </a:endParaRPr>
          </a:p>
        </p:txBody>
      </p:sp>
      <p:sp>
        <p:nvSpPr>
          <p:cNvPr id="4" name="Alt Bilgi Yer Tutucusu 3">
            <a:extLst>
              <a:ext uri="{FF2B5EF4-FFF2-40B4-BE49-F238E27FC236}">
                <a16:creationId xmlns:a16="http://schemas.microsoft.com/office/drawing/2014/main" xmlns="" id="{8B1D8EC9-6558-B186-ABB6-1419DD49E2F9}"/>
              </a:ext>
            </a:extLst>
          </p:cNvPr>
          <p:cNvSpPr>
            <a:spLocks noGrp="1"/>
          </p:cNvSpPr>
          <p:nvPr>
            <p:ph type="ftr" sz="quarter" idx="11"/>
          </p:nvPr>
        </p:nvSpPr>
        <p:spPr/>
        <p:txBody>
          <a:bodyPr/>
          <a:lstStyle/>
          <a:p>
            <a:r>
              <a:rPr lang="tr-TR" dirty="0"/>
              <a:t>T.C. Giresun Üniversitesi İdari ve Mali İşler Daire Başkanlığı 2025</a:t>
            </a:r>
          </a:p>
        </p:txBody>
      </p:sp>
    </p:spTree>
    <p:extLst>
      <p:ext uri="{BB962C8B-B14F-4D97-AF65-F5344CB8AC3E}">
        <p14:creationId xmlns:p14="http://schemas.microsoft.com/office/powerpoint/2010/main" xmlns="" val="1255791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a:extLst>
              <a:ext uri="{FF2B5EF4-FFF2-40B4-BE49-F238E27FC236}">
                <a16:creationId xmlns:a16="http://schemas.microsoft.com/office/drawing/2014/main" xmlns="" id="{1631DEE4-00A4-175A-2014-FB4E6B153F2F}"/>
              </a:ext>
            </a:extLst>
          </p:cNvPr>
          <p:cNvPicPr>
            <a:picLocks noGrp="1" noChangeAspect="1"/>
          </p:cNvPicPr>
          <p:nvPr>
            <p:ph idx="1"/>
          </p:nvPr>
        </p:nvPicPr>
        <p:blipFill>
          <a:blip r:embed="rId2"/>
          <a:stretch>
            <a:fillRect/>
          </a:stretch>
        </p:blipFill>
        <p:spPr>
          <a:xfrm>
            <a:off x="179512" y="2060848"/>
            <a:ext cx="8712968" cy="4104456"/>
          </a:xfrm>
        </p:spPr>
      </p:pic>
      <p:sp>
        <p:nvSpPr>
          <p:cNvPr id="4" name="Alt Bilgi Yer Tutucusu 3">
            <a:extLst>
              <a:ext uri="{FF2B5EF4-FFF2-40B4-BE49-F238E27FC236}">
                <a16:creationId xmlns:a16="http://schemas.microsoft.com/office/drawing/2014/main" xmlns="" id="{6106F347-F898-5942-281F-392A5ACF0B85}"/>
              </a:ext>
            </a:extLst>
          </p:cNvPr>
          <p:cNvSpPr>
            <a:spLocks noGrp="1"/>
          </p:cNvSpPr>
          <p:nvPr>
            <p:ph type="ftr" sz="quarter" idx="11"/>
          </p:nvPr>
        </p:nvSpPr>
        <p:spPr/>
        <p:txBody>
          <a:bodyPr/>
          <a:lstStyle/>
          <a:p>
            <a:r>
              <a:rPr lang="tr-TR" dirty="0"/>
              <a:t>T.C. Giresun Üniversitesi İdari ve Mali İşler Daire Başkanlığı 2025</a:t>
            </a:r>
          </a:p>
        </p:txBody>
      </p:sp>
    </p:spTree>
    <p:extLst>
      <p:ext uri="{BB962C8B-B14F-4D97-AF65-F5344CB8AC3E}">
        <p14:creationId xmlns:p14="http://schemas.microsoft.com/office/powerpoint/2010/main" xmlns="" val="33628901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a:extLst>
              <a:ext uri="{FF2B5EF4-FFF2-40B4-BE49-F238E27FC236}">
                <a16:creationId xmlns:a16="http://schemas.microsoft.com/office/drawing/2014/main" xmlns="" id="{1DEC3613-9DDD-1D92-FD9A-04D691092155}"/>
              </a:ext>
            </a:extLst>
          </p:cNvPr>
          <p:cNvPicPr>
            <a:picLocks noGrp="1" noChangeAspect="1"/>
          </p:cNvPicPr>
          <p:nvPr>
            <p:ph idx="1"/>
          </p:nvPr>
        </p:nvPicPr>
        <p:blipFill>
          <a:blip r:embed="rId2"/>
          <a:stretch>
            <a:fillRect/>
          </a:stretch>
        </p:blipFill>
        <p:spPr>
          <a:xfrm>
            <a:off x="84444" y="438644"/>
            <a:ext cx="8952051" cy="5738319"/>
          </a:xfrm>
        </p:spPr>
      </p:pic>
      <p:sp>
        <p:nvSpPr>
          <p:cNvPr id="4" name="Alt Bilgi Yer Tutucusu 3">
            <a:extLst>
              <a:ext uri="{FF2B5EF4-FFF2-40B4-BE49-F238E27FC236}">
                <a16:creationId xmlns:a16="http://schemas.microsoft.com/office/drawing/2014/main" xmlns="" id="{FB4A0AA2-AB8A-35A2-A8E2-84902EFC3BF9}"/>
              </a:ext>
            </a:extLst>
          </p:cNvPr>
          <p:cNvSpPr>
            <a:spLocks noGrp="1"/>
          </p:cNvSpPr>
          <p:nvPr>
            <p:ph type="ftr" sz="quarter" idx="11"/>
          </p:nvPr>
        </p:nvSpPr>
        <p:spPr/>
        <p:txBody>
          <a:bodyPr/>
          <a:lstStyle/>
          <a:p>
            <a:r>
              <a:rPr lang="tr-TR" dirty="0"/>
              <a:t>T.C. Giresun Üniversitesi İdari ve Mali İşler Daire Başkanlığı 2025</a:t>
            </a:r>
          </a:p>
        </p:txBody>
      </p:sp>
    </p:spTree>
    <p:extLst>
      <p:ext uri="{BB962C8B-B14F-4D97-AF65-F5344CB8AC3E}">
        <p14:creationId xmlns:p14="http://schemas.microsoft.com/office/powerpoint/2010/main" xmlns="" val="6027008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445BC1B-436D-29CF-1CD2-6C0415BF5EF8}"/>
              </a:ext>
            </a:extLst>
          </p:cNvPr>
          <p:cNvSpPr>
            <a:spLocks noGrp="1"/>
          </p:cNvSpPr>
          <p:nvPr>
            <p:ph type="title"/>
          </p:nvPr>
        </p:nvSpPr>
        <p:spPr/>
        <p:txBody>
          <a:bodyPr/>
          <a:lstStyle/>
          <a:p>
            <a:r>
              <a:rPr lang="tr-TR" dirty="0"/>
              <a:t>Doğrudan Teminde Firmalara İhalelere Katılmaktan Yasaklama Kararı Verilebilir mi ?</a:t>
            </a:r>
          </a:p>
        </p:txBody>
      </p:sp>
      <p:sp>
        <p:nvSpPr>
          <p:cNvPr id="3" name="İçerik Yer Tutucusu 2">
            <a:extLst>
              <a:ext uri="{FF2B5EF4-FFF2-40B4-BE49-F238E27FC236}">
                <a16:creationId xmlns:a16="http://schemas.microsoft.com/office/drawing/2014/main" xmlns="" id="{77427354-3E2B-EF57-AC4E-BD9202C9909A}"/>
              </a:ext>
            </a:extLst>
          </p:cNvPr>
          <p:cNvSpPr>
            <a:spLocks noGrp="1"/>
          </p:cNvSpPr>
          <p:nvPr>
            <p:ph idx="1"/>
          </p:nvPr>
        </p:nvSpPr>
        <p:spPr/>
        <p:txBody>
          <a:bodyPr>
            <a:normAutofit/>
          </a:bodyPr>
          <a:lstStyle/>
          <a:p>
            <a:r>
              <a:rPr lang="tr-TR" sz="2800" b="1" dirty="0">
                <a:solidFill>
                  <a:srgbClr val="FF0000"/>
                </a:solidFill>
              </a:rPr>
              <a:t>HAYIR VERİLEMEZ. </a:t>
            </a:r>
          </a:p>
          <a:p>
            <a:endParaRPr lang="tr-TR" sz="1800" dirty="0"/>
          </a:p>
          <a:p>
            <a:endParaRPr lang="tr-TR" sz="1800" dirty="0"/>
          </a:p>
          <a:p>
            <a:r>
              <a:rPr lang="tr-TR" sz="1800" b="1" dirty="0">
                <a:effectLst/>
                <a:highlight>
                  <a:srgbClr val="00FF00"/>
                </a:highlight>
                <a:ea typeface="Times New Roman" panose="02020603050405020304" pitchFamily="18" charset="0"/>
                <a:cs typeface="Times New Roman" panose="02020603050405020304" pitchFamily="18" charset="0"/>
              </a:rPr>
              <a:t>DOĞRUDAN TEMİN YÖNTEMİYLE YAPILACAK ALIMLARA İLİŞKİN TEBLİĞ</a:t>
            </a:r>
            <a:r>
              <a:rPr lang="tr-TR" sz="1800" dirty="0">
                <a:highlight>
                  <a:srgbClr val="00FF00"/>
                </a:highlight>
              </a:rPr>
              <a:t> NE DİYOR ? </a:t>
            </a:r>
          </a:p>
          <a:p>
            <a:pPr marL="0" indent="0">
              <a:buNone/>
            </a:pPr>
            <a:endParaRPr lang="tr-TR" sz="1800" dirty="0"/>
          </a:p>
          <a:p>
            <a:r>
              <a:rPr lang="tr-TR" sz="1800" b="1" dirty="0">
                <a:ea typeface="Times New Roman" panose="02020603050405020304" pitchFamily="18" charset="0"/>
                <a:cs typeface="Times New Roman" panose="02020603050405020304" pitchFamily="18" charset="0"/>
              </a:rPr>
              <a:t>M</a:t>
            </a:r>
            <a:r>
              <a:rPr lang="tr-TR" sz="1800" b="1" dirty="0">
                <a:effectLst/>
                <a:ea typeface="Times New Roman" panose="02020603050405020304" pitchFamily="18" charset="0"/>
                <a:cs typeface="Times New Roman" panose="02020603050405020304" pitchFamily="18" charset="0"/>
              </a:rPr>
              <a:t>adde 19- </a:t>
            </a:r>
            <a:r>
              <a:rPr lang="tr-TR" sz="1800" dirty="0">
                <a:effectLst/>
                <a:ea typeface="Times New Roman" panose="02020603050405020304" pitchFamily="18" charset="0"/>
                <a:cs typeface="Times New Roman" panose="02020603050405020304" pitchFamily="18" charset="0"/>
              </a:rPr>
              <a:t>(1) Alımlarda, </a:t>
            </a:r>
            <a:r>
              <a:rPr lang="tr-TR" sz="1800" b="1" dirty="0">
                <a:ea typeface="Times New Roman" panose="02020603050405020304" pitchFamily="18" charset="0"/>
                <a:cs typeface="Times New Roman" panose="02020603050405020304" pitchFamily="18" charset="0"/>
              </a:rPr>
              <a:t>K</a:t>
            </a:r>
            <a:r>
              <a:rPr lang="tr-TR" sz="1800" b="1" dirty="0">
                <a:effectLst/>
                <a:ea typeface="Times New Roman" panose="02020603050405020304" pitchFamily="18" charset="0"/>
                <a:cs typeface="Times New Roman" panose="02020603050405020304" pitchFamily="18" charset="0"/>
              </a:rPr>
              <a:t>anunun 58 inci maddesi </a:t>
            </a:r>
            <a:r>
              <a:rPr lang="tr-TR" sz="1800" dirty="0">
                <a:effectLst/>
                <a:ea typeface="Times New Roman" panose="02020603050405020304" pitchFamily="18" charset="0"/>
                <a:cs typeface="Times New Roman" panose="02020603050405020304" pitchFamily="18" charset="0"/>
              </a:rPr>
              <a:t>ile 5/1/2002 tarihli ve 4735 sayılı kamu ihale sözleşmeleri kanununun </a:t>
            </a:r>
            <a:r>
              <a:rPr lang="tr-TR" sz="1800" b="1" dirty="0">
                <a:effectLst/>
                <a:ea typeface="Times New Roman" panose="02020603050405020304" pitchFamily="18" charset="0"/>
                <a:cs typeface="Times New Roman" panose="02020603050405020304" pitchFamily="18" charset="0"/>
              </a:rPr>
              <a:t>26 </a:t>
            </a:r>
            <a:r>
              <a:rPr lang="tr-TR" sz="1800" b="1" dirty="0" err="1">
                <a:effectLst/>
                <a:ea typeface="Times New Roman" panose="02020603050405020304" pitchFamily="18" charset="0"/>
                <a:cs typeface="Times New Roman" panose="02020603050405020304" pitchFamily="18" charset="0"/>
              </a:rPr>
              <a:t>ncı</a:t>
            </a:r>
            <a:r>
              <a:rPr lang="tr-TR" sz="1800" b="1" dirty="0">
                <a:effectLst/>
                <a:ea typeface="Times New Roman" panose="02020603050405020304" pitchFamily="18" charset="0"/>
                <a:cs typeface="Times New Roman" panose="02020603050405020304" pitchFamily="18" charset="0"/>
              </a:rPr>
              <a:t> maddesi uygulanmaz</a:t>
            </a:r>
            <a:r>
              <a:rPr lang="tr-TR" sz="1800" dirty="0">
                <a:effectLst/>
                <a:ea typeface="Times New Roman" panose="02020603050405020304" pitchFamily="18" charset="0"/>
                <a:cs typeface="Times New Roman" panose="02020603050405020304" pitchFamily="18" charset="0"/>
              </a:rPr>
              <a:t>. Ancak bu durum, 26/9/2004 tarihli ve 5237 sayılı Türk Ceza Kanununa göre suç teşkil eden fiil veya davranışlar için ceza sorumluluğuna ilişkin hükümlerin uygulanmasına engel teşkil etmez.</a:t>
            </a:r>
            <a:endParaRPr lang="tr-TR" sz="1800" dirty="0">
              <a:effectLst/>
              <a:ea typeface="Calibri" panose="020F0502020204030204" pitchFamily="34" charset="0"/>
              <a:cs typeface="Times New Roman" panose="02020603050405020304" pitchFamily="18" charset="0"/>
            </a:endParaRPr>
          </a:p>
          <a:p>
            <a:r>
              <a:rPr lang="tr-TR" sz="1800" dirty="0">
                <a:solidFill>
                  <a:srgbClr val="FF0000"/>
                </a:solidFill>
              </a:rPr>
              <a:t>Doğrudan temin yoluyla yapılan alımlarda, ihalelere katılmaktan yasaklama kararı verilebilmesi mümkün değildir.</a:t>
            </a:r>
          </a:p>
          <a:p>
            <a:pPr marL="0" indent="0">
              <a:buNone/>
            </a:pPr>
            <a:endParaRPr lang="tr-TR" dirty="0"/>
          </a:p>
        </p:txBody>
      </p:sp>
      <p:sp>
        <p:nvSpPr>
          <p:cNvPr id="4" name="Alt Bilgi Yer Tutucusu 3">
            <a:extLst>
              <a:ext uri="{FF2B5EF4-FFF2-40B4-BE49-F238E27FC236}">
                <a16:creationId xmlns:a16="http://schemas.microsoft.com/office/drawing/2014/main" xmlns="" id="{C4E7755E-9D85-F316-3DE1-6041B5392B7F}"/>
              </a:ext>
            </a:extLst>
          </p:cNvPr>
          <p:cNvSpPr>
            <a:spLocks noGrp="1"/>
          </p:cNvSpPr>
          <p:nvPr>
            <p:ph type="ftr" sz="quarter" idx="11"/>
          </p:nvPr>
        </p:nvSpPr>
        <p:spPr/>
        <p:txBody>
          <a:bodyPr/>
          <a:lstStyle/>
          <a:p>
            <a:r>
              <a:rPr lang="tr-TR" dirty="0"/>
              <a:t>T.C. Giresun Üniversitesi İdari ve Mali İşler Daire Başkanlığı 2025</a:t>
            </a:r>
          </a:p>
        </p:txBody>
      </p:sp>
    </p:spTree>
    <p:extLst>
      <p:ext uri="{BB962C8B-B14F-4D97-AF65-F5344CB8AC3E}">
        <p14:creationId xmlns:p14="http://schemas.microsoft.com/office/powerpoint/2010/main" xmlns="" val="38169710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D393869-B2F3-6823-F2E8-90E9E73846E4}"/>
              </a:ext>
            </a:extLst>
          </p:cNvPr>
          <p:cNvSpPr>
            <a:spLocks noGrp="1"/>
          </p:cNvSpPr>
          <p:nvPr>
            <p:ph type="title"/>
          </p:nvPr>
        </p:nvSpPr>
        <p:spPr/>
        <p:txBody>
          <a:bodyPr>
            <a:normAutofit/>
          </a:bodyPr>
          <a:lstStyle/>
          <a:p>
            <a:r>
              <a:rPr lang="tr-TR" dirty="0"/>
              <a:t>Parasal Limitinin Altında Kalmak İçin 22/d ile Parça Parça Alım Yapılabilir mi?</a:t>
            </a:r>
          </a:p>
        </p:txBody>
      </p:sp>
      <p:sp>
        <p:nvSpPr>
          <p:cNvPr id="3" name="İçerik Yer Tutucusu 2">
            <a:extLst>
              <a:ext uri="{FF2B5EF4-FFF2-40B4-BE49-F238E27FC236}">
                <a16:creationId xmlns:a16="http://schemas.microsoft.com/office/drawing/2014/main" xmlns="" id="{F2AB471A-CAA3-0015-FF23-C7AA0CF0D860}"/>
              </a:ext>
            </a:extLst>
          </p:cNvPr>
          <p:cNvSpPr>
            <a:spLocks noGrp="1"/>
          </p:cNvSpPr>
          <p:nvPr>
            <p:ph idx="1"/>
          </p:nvPr>
        </p:nvSpPr>
        <p:spPr/>
        <p:txBody>
          <a:bodyPr>
            <a:normAutofit lnSpcReduction="10000"/>
          </a:bodyPr>
          <a:lstStyle/>
          <a:p>
            <a:r>
              <a:rPr lang="tr-TR" b="1" dirty="0">
                <a:solidFill>
                  <a:srgbClr val="FF0000"/>
                </a:solidFill>
              </a:rPr>
              <a:t>22/d LİMİT ALTINDA KALMAK İÇİN BÖLÜNEREK ALIM YAPILAMAZ.</a:t>
            </a:r>
          </a:p>
          <a:p>
            <a:endParaRPr lang="tr-TR" dirty="0"/>
          </a:p>
          <a:p>
            <a:r>
              <a:rPr lang="tr-TR" sz="2400" b="1" dirty="0">
                <a:effectLst/>
                <a:highlight>
                  <a:srgbClr val="00FF00"/>
                </a:highlight>
                <a:ea typeface="Times New Roman" panose="02020603050405020304" pitchFamily="18" charset="0"/>
                <a:cs typeface="Times New Roman" panose="02020603050405020304" pitchFamily="18" charset="0"/>
              </a:rPr>
              <a:t>DOĞRUDAN TEMİN YÖNTEMİYLE YAPILACAK ALIMLARA İLİŞKİN TEBLİĞ</a:t>
            </a:r>
            <a:r>
              <a:rPr lang="tr-TR" sz="2400" dirty="0">
                <a:highlight>
                  <a:srgbClr val="00FF00"/>
                </a:highlight>
              </a:rPr>
              <a:t> NE DİYOR ? </a:t>
            </a:r>
          </a:p>
          <a:p>
            <a:endParaRPr lang="tr-TR" dirty="0"/>
          </a:p>
          <a:p>
            <a:r>
              <a:rPr lang="tr-TR" sz="2000" dirty="0">
                <a:ea typeface="Times New Roman" panose="02020603050405020304" pitchFamily="18" charset="0"/>
              </a:rPr>
              <a:t>Madde 14: P</a:t>
            </a:r>
            <a:r>
              <a:rPr lang="tr-TR" sz="2000" dirty="0">
                <a:effectLst/>
                <a:ea typeface="Times New Roman" panose="02020603050405020304" pitchFamily="18" charset="0"/>
                <a:cs typeface="Times New Roman" panose="02020603050405020304" pitchFamily="18" charset="0"/>
              </a:rPr>
              <a:t>arasal limitler dâhilinde yapılacak alımlarda, piyasada yapılan fiyat araştırması sonucunda bu </a:t>
            </a:r>
            <a:r>
              <a:rPr lang="tr-TR" sz="2000" b="1" u="sng" dirty="0">
                <a:effectLst/>
                <a:ea typeface="Times New Roman" panose="02020603050405020304" pitchFamily="18" charset="0"/>
                <a:cs typeface="Times New Roman" panose="02020603050405020304" pitchFamily="18" charset="0"/>
              </a:rPr>
              <a:t>limitlerin aşılacağının tespit edilmesi halinde</a:t>
            </a:r>
            <a:r>
              <a:rPr lang="tr-TR" sz="2000" dirty="0">
                <a:effectLst/>
                <a:ea typeface="Times New Roman" panose="02020603050405020304" pitchFamily="18" charset="0"/>
                <a:cs typeface="Times New Roman" panose="02020603050405020304" pitchFamily="18" charset="0"/>
              </a:rPr>
              <a:t>, ihtiyacın kanunun ilgili hükümlerine göre </a:t>
            </a:r>
            <a:r>
              <a:rPr lang="tr-TR" sz="2000" b="1" u="sng" dirty="0">
                <a:effectLst/>
                <a:ea typeface="Times New Roman" panose="02020603050405020304" pitchFamily="18" charset="0"/>
                <a:cs typeface="Times New Roman" panose="02020603050405020304" pitchFamily="18" charset="0"/>
              </a:rPr>
              <a:t>ihale yoluyla temin edilmesi gerekir</a:t>
            </a:r>
            <a:r>
              <a:rPr lang="tr-TR" sz="2000" dirty="0">
                <a:effectLst/>
                <a:ea typeface="Times New Roman" panose="02020603050405020304" pitchFamily="18" charset="0"/>
                <a:cs typeface="Times New Roman" panose="02020603050405020304" pitchFamily="18" charset="0"/>
              </a:rPr>
              <a:t>.</a:t>
            </a:r>
            <a:endParaRPr lang="tr-TR" sz="2000" dirty="0">
              <a:effectLst/>
              <a:ea typeface="Calibri" panose="020F0502020204030204" pitchFamily="34" charset="0"/>
              <a:cs typeface="Times New Roman" panose="02020603050405020304" pitchFamily="18" charset="0"/>
            </a:endParaRPr>
          </a:p>
          <a:p>
            <a:pPr marL="0" indent="0">
              <a:buNone/>
            </a:pPr>
            <a:endParaRPr lang="tr-TR" sz="2000" dirty="0">
              <a:ea typeface="Times New Roman" panose="02020603050405020304" pitchFamily="18" charset="0"/>
            </a:endParaRPr>
          </a:p>
          <a:p>
            <a:r>
              <a:rPr lang="tr-TR" sz="2000" dirty="0">
                <a:ea typeface="Times New Roman" panose="02020603050405020304" pitchFamily="18" charset="0"/>
              </a:rPr>
              <a:t> </a:t>
            </a:r>
            <a:r>
              <a:rPr lang="tr-TR" sz="2000" dirty="0">
                <a:effectLst/>
                <a:ea typeface="Times New Roman" panose="02020603050405020304" pitchFamily="18" charset="0"/>
              </a:rPr>
              <a:t>«…</a:t>
            </a:r>
            <a:r>
              <a:rPr lang="tr-TR" sz="2000" b="1" u="sng" dirty="0">
                <a:effectLst/>
                <a:ea typeface="Times New Roman" panose="02020603050405020304" pitchFamily="18" charset="0"/>
              </a:rPr>
              <a:t>ihale usulleriyle </a:t>
            </a:r>
            <a:r>
              <a:rPr lang="tr-TR" sz="2000" dirty="0">
                <a:effectLst/>
                <a:ea typeface="Times New Roman" panose="02020603050405020304" pitchFamily="18" charset="0"/>
              </a:rPr>
              <a:t>temin edilmesi gereken ihtiyaçlar, </a:t>
            </a:r>
            <a:r>
              <a:rPr lang="tr-TR" sz="2000" b="1" u="sng" dirty="0">
                <a:effectLst/>
                <a:ea typeface="Times New Roman" panose="02020603050405020304" pitchFamily="18" charset="0"/>
              </a:rPr>
              <a:t>parasal limitlerin altında kalacak şekilde adet, kısım veya gruplara bölünmek suretiyle temin edilemez</a:t>
            </a:r>
            <a:r>
              <a:rPr lang="tr-TR" sz="2000" dirty="0">
                <a:effectLst/>
                <a:ea typeface="Times New Roman" panose="02020603050405020304" pitchFamily="18" charset="0"/>
              </a:rPr>
              <a:t>.»</a:t>
            </a:r>
            <a:endParaRPr lang="tr-TR" sz="2000" dirty="0"/>
          </a:p>
        </p:txBody>
      </p:sp>
      <p:sp>
        <p:nvSpPr>
          <p:cNvPr id="4" name="Alt Bilgi Yer Tutucusu 3">
            <a:extLst>
              <a:ext uri="{FF2B5EF4-FFF2-40B4-BE49-F238E27FC236}">
                <a16:creationId xmlns:a16="http://schemas.microsoft.com/office/drawing/2014/main" xmlns="" id="{5F76DEA9-112F-AFB7-F07B-77277259BB1A}"/>
              </a:ext>
            </a:extLst>
          </p:cNvPr>
          <p:cNvSpPr>
            <a:spLocks noGrp="1"/>
          </p:cNvSpPr>
          <p:nvPr>
            <p:ph type="ftr" sz="quarter" idx="11"/>
          </p:nvPr>
        </p:nvSpPr>
        <p:spPr/>
        <p:txBody>
          <a:bodyPr/>
          <a:lstStyle/>
          <a:p>
            <a:r>
              <a:rPr lang="tr-TR" dirty="0"/>
              <a:t>T.C. Giresun Üniversitesi İdari ve Mali İşler Daire Başkanlığı 2025</a:t>
            </a:r>
          </a:p>
        </p:txBody>
      </p:sp>
    </p:spTree>
    <p:extLst>
      <p:ext uri="{BB962C8B-B14F-4D97-AF65-F5344CB8AC3E}">
        <p14:creationId xmlns:p14="http://schemas.microsoft.com/office/powerpoint/2010/main" xmlns="" val="32216561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637F9C8-39DE-1FDA-CCE4-C9ECADA9DE7E}"/>
              </a:ext>
            </a:extLst>
          </p:cNvPr>
          <p:cNvSpPr>
            <a:spLocks noGrp="1"/>
          </p:cNvSpPr>
          <p:nvPr>
            <p:ph type="title"/>
          </p:nvPr>
        </p:nvSpPr>
        <p:spPr/>
        <p:txBody>
          <a:bodyPr/>
          <a:lstStyle/>
          <a:p>
            <a:r>
              <a:rPr lang="tr-TR" dirty="0"/>
              <a:t>Doğrudan Teminde Sözleşme Yapma Zorunluluğu Var mı ?</a:t>
            </a:r>
          </a:p>
        </p:txBody>
      </p:sp>
      <p:sp>
        <p:nvSpPr>
          <p:cNvPr id="3" name="İçerik Yer Tutucusu 2">
            <a:extLst>
              <a:ext uri="{FF2B5EF4-FFF2-40B4-BE49-F238E27FC236}">
                <a16:creationId xmlns:a16="http://schemas.microsoft.com/office/drawing/2014/main" xmlns="" id="{52780F19-3FD6-1A49-A9CD-A4C6E224938B}"/>
              </a:ext>
            </a:extLst>
          </p:cNvPr>
          <p:cNvSpPr>
            <a:spLocks noGrp="1"/>
          </p:cNvSpPr>
          <p:nvPr>
            <p:ph idx="1"/>
          </p:nvPr>
        </p:nvSpPr>
        <p:spPr/>
        <p:txBody>
          <a:bodyPr/>
          <a:lstStyle/>
          <a:p>
            <a:r>
              <a:rPr lang="tr-TR" sz="2800" b="1" dirty="0">
                <a:solidFill>
                  <a:srgbClr val="FF0000"/>
                </a:solidFill>
                <a:effectLst/>
                <a:ea typeface="Times New Roman" panose="02020603050405020304" pitchFamily="18" charset="0"/>
                <a:cs typeface="Times New Roman" panose="02020603050405020304" pitchFamily="18" charset="0"/>
              </a:rPr>
              <a:t>22/C ve BELLİ SÜRELİ İŞLERDE SÖZLEŞME YAPILIR</a:t>
            </a:r>
          </a:p>
          <a:p>
            <a:r>
              <a:rPr lang="tr-TR" sz="2000" dirty="0">
                <a:solidFill>
                  <a:srgbClr val="FF0000"/>
                </a:solidFill>
              </a:rPr>
              <a:t>SÜRELİ İŞE ÖRNEK: 1 YILLIK YAZILIM DESTEK HİZMETİ ALIMI</a:t>
            </a:r>
            <a:endParaRPr lang="tr-TR" sz="2800" b="1" dirty="0">
              <a:solidFill>
                <a:srgbClr val="FF0000"/>
              </a:solidFill>
              <a:effectLst/>
              <a:ea typeface="Times New Roman" panose="02020603050405020304" pitchFamily="18" charset="0"/>
              <a:cs typeface="Times New Roman" panose="02020603050405020304" pitchFamily="18" charset="0"/>
            </a:endParaRPr>
          </a:p>
          <a:p>
            <a:pPr marL="0" indent="0">
              <a:buNone/>
            </a:pPr>
            <a:endParaRPr lang="tr-TR" sz="1800" b="1" dirty="0">
              <a:ea typeface="Times New Roman" panose="02020603050405020304" pitchFamily="18" charset="0"/>
              <a:cs typeface="Times New Roman" panose="02020603050405020304" pitchFamily="18" charset="0"/>
            </a:endParaRPr>
          </a:p>
          <a:p>
            <a:r>
              <a:rPr lang="tr-TR" sz="1800" b="1" dirty="0">
                <a:effectLst/>
                <a:highlight>
                  <a:srgbClr val="00FF00"/>
                </a:highlight>
                <a:ea typeface="Times New Roman" panose="02020603050405020304" pitchFamily="18" charset="0"/>
                <a:cs typeface="Times New Roman" panose="02020603050405020304" pitchFamily="18" charset="0"/>
              </a:rPr>
              <a:t>DOĞRUDAN TEMİN YÖNTEMİYLE YAPILACAK ALIMLARA İLİŞKİN TEBLİĞ</a:t>
            </a:r>
            <a:r>
              <a:rPr lang="tr-TR" sz="1800" dirty="0">
                <a:highlight>
                  <a:srgbClr val="00FF00"/>
                </a:highlight>
              </a:rPr>
              <a:t> NE DİYOR ? </a:t>
            </a:r>
          </a:p>
          <a:p>
            <a:pPr marL="0" indent="0">
              <a:buNone/>
            </a:pPr>
            <a:endParaRPr lang="tr-T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tr-TR" sz="1800" dirty="0">
                <a:effectLst/>
                <a:ea typeface="Times New Roman" panose="02020603050405020304" pitchFamily="18" charset="0"/>
                <a:cs typeface="Times New Roman" panose="02020603050405020304" pitchFamily="18" charset="0"/>
              </a:rPr>
              <a:t>Teslimi, sunumu veya yapımı </a:t>
            </a:r>
            <a:r>
              <a:rPr lang="tr-TR" sz="1800" b="1" u="sng" dirty="0">
                <a:effectLst/>
                <a:ea typeface="Times New Roman" panose="02020603050405020304" pitchFamily="18" charset="0"/>
                <a:cs typeface="Times New Roman" panose="02020603050405020304" pitchFamily="18" charset="0"/>
              </a:rPr>
              <a:t>belli bir süreyi gerektiren alımlar </a:t>
            </a:r>
            <a:r>
              <a:rPr lang="tr-TR" sz="1800" dirty="0">
                <a:effectLst/>
                <a:ea typeface="Times New Roman" panose="02020603050405020304" pitchFamily="18" charset="0"/>
                <a:cs typeface="Times New Roman" panose="02020603050405020304" pitchFamily="18" charset="0"/>
              </a:rPr>
              <a:t>ile kanunun </a:t>
            </a:r>
            <a:r>
              <a:rPr lang="tr-TR" sz="1800" b="1" u="sng" dirty="0">
                <a:effectLst/>
                <a:ea typeface="Times New Roman" panose="02020603050405020304" pitchFamily="18" charset="0"/>
                <a:cs typeface="Times New Roman" panose="02020603050405020304" pitchFamily="18" charset="0"/>
              </a:rPr>
              <a:t>22 </a:t>
            </a:r>
            <a:r>
              <a:rPr lang="tr-TR" sz="1800" b="1" u="sng" dirty="0" err="1">
                <a:effectLst/>
                <a:ea typeface="Times New Roman" panose="02020603050405020304" pitchFamily="18" charset="0"/>
                <a:cs typeface="Times New Roman" panose="02020603050405020304" pitchFamily="18" charset="0"/>
              </a:rPr>
              <a:t>nci</a:t>
            </a:r>
            <a:r>
              <a:rPr lang="tr-TR" sz="1800" b="1" u="sng" dirty="0">
                <a:effectLst/>
                <a:ea typeface="Times New Roman" panose="02020603050405020304" pitchFamily="18" charset="0"/>
                <a:cs typeface="Times New Roman" panose="02020603050405020304" pitchFamily="18" charset="0"/>
              </a:rPr>
              <a:t> maddesinin birinci fıkrasının (c) bendi </a:t>
            </a:r>
            <a:r>
              <a:rPr lang="tr-TR" sz="1800" dirty="0">
                <a:effectLst/>
                <a:ea typeface="Times New Roman" panose="02020603050405020304" pitchFamily="18" charset="0"/>
                <a:cs typeface="Times New Roman" panose="02020603050405020304" pitchFamily="18" charset="0"/>
              </a:rPr>
              <a:t>kapsamında yapılan alımlarda </a:t>
            </a:r>
            <a:r>
              <a:rPr lang="tr-TR" sz="1800" b="1" u="sng" dirty="0">
                <a:effectLst/>
                <a:ea typeface="Times New Roman" panose="02020603050405020304" pitchFamily="18" charset="0"/>
                <a:cs typeface="Times New Roman" panose="02020603050405020304" pitchFamily="18" charset="0"/>
              </a:rPr>
              <a:t>sözleşme imzalanması zorunludur.</a:t>
            </a:r>
          </a:p>
          <a:p>
            <a:pPr marL="0" indent="0">
              <a:buNone/>
            </a:pPr>
            <a:endParaRPr lang="tr-TR" sz="1800" b="1" u="sng" dirty="0">
              <a:effectLst/>
              <a:ea typeface="Times New Roman" panose="02020603050405020304" pitchFamily="18" charset="0"/>
              <a:cs typeface="Times New Roman" panose="02020603050405020304" pitchFamily="18" charset="0"/>
            </a:endParaRPr>
          </a:p>
          <a:p>
            <a:r>
              <a:rPr lang="tr-TR" sz="1400" dirty="0"/>
              <a:t>«22/c:  </a:t>
            </a:r>
            <a:r>
              <a:rPr lang="tr-TR" sz="1600" dirty="0"/>
              <a:t>Mevcut mal, ekipman, teknoloji veya hizmetlerle uyumun ve standardizasyonun sağlanması için zorunlu olan mal ve hizmetlerin, asıl sözleşmeye dayalı olarak düzenlenecek ve toplam süreleri üç yılı geçmeyecek sözleşmelerle ilk alım yapılan gerçek veya tüzel kişiden alınması.»</a:t>
            </a:r>
            <a:endParaRPr lang="tr-TR" sz="1600" b="1" u="sng" dirty="0">
              <a:effectLst/>
              <a:ea typeface="Calibri" panose="020F0502020204030204" pitchFamily="34" charset="0"/>
              <a:cs typeface="Times New Roman" panose="02020603050405020304" pitchFamily="18" charset="0"/>
            </a:endParaRPr>
          </a:p>
          <a:p>
            <a:pPr marL="0" indent="0">
              <a:buNone/>
            </a:pPr>
            <a:endParaRPr lang="tr-TR" dirty="0"/>
          </a:p>
        </p:txBody>
      </p:sp>
      <p:sp>
        <p:nvSpPr>
          <p:cNvPr id="4" name="Alt Bilgi Yer Tutucusu 3">
            <a:extLst>
              <a:ext uri="{FF2B5EF4-FFF2-40B4-BE49-F238E27FC236}">
                <a16:creationId xmlns:a16="http://schemas.microsoft.com/office/drawing/2014/main" xmlns="" id="{95F5BE2C-4C72-FDA3-4171-319E4643F7D2}"/>
              </a:ext>
            </a:extLst>
          </p:cNvPr>
          <p:cNvSpPr>
            <a:spLocks noGrp="1"/>
          </p:cNvSpPr>
          <p:nvPr>
            <p:ph type="ftr" sz="quarter" idx="11"/>
          </p:nvPr>
        </p:nvSpPr>
        <p:spPr/>
        <p:txBody>
          <a:bodyPr/>
          <a:lstStyle/>
          <a:p>
            <a:r>
              <a:rPr lang="tr-TR" dirty="0"/>
              <a:t>T.C. Giresun Üniversitesi İdari ve Mali İşler Daire Başkanlığı 2025</a:t>
            </a:r>
          </a:p>
        </p:txBody>
      </p:sp>
    </p:spTree>
    <p:extLst>
      <p:ext uri="{BB962C8B-B14F-4D97-AF65-F5344CB8AC3E}">
        <p14:creationId xmlns:p14="http://schemas.microsoft.com/office/powerpoint/2010/main" xmlns="" val="752829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600" b="1" dirty="0"/>
              <a:t>                                 22/a</a:t>
            </a:r>
            <a:endParaRPr lang="tr-TR" dirty="0"/>
          </a:p>
        </p:txBody>
      </p:sp>
      <p:sp>
        <p:nvSpPr>
          <p:cNvPr id="3" name="2 İçerik Yer Tutucusu"/>
          <p:cNvSpPr>
            <a:spLocks noGrp="1"/>
          </p:cNvSpPr>
          <p:nvPr>
            <p:ph idx="1"/>
          </p:nvPr>
        </p:nvSpPr>
        <p:spPr/>
        <p:txBody>
          <a:bodyPr/>
          <a:lstStyle/>
          <a:p>
            <a:pPr algn="just">
              <a:buNone/>
            </a:pPr>
            <a:r>
              <a:rPr lang="tr-TR" sz="2800" b="1" i="1" dirty="0"/>
              <a:t>İhtiyacın sadece gerçek veya tüzel </a:t>
            </a:r>
            <a:r>
              <a:rPr lang="tr-TR" sz="2800" b="1" i="1" u="sng" dirty="0"/>
              <a:t>tek kişi tarafından</a:t>
            </a:r>
            <a:r>
              <a:rPr lang="tr-TR" sz="2800" b="1" i="1" dirty="0"/>
              <a:t> karşılanabileceğinin tespit edilmesi.</a:t>
            </a:r>
          </a:p>
          <a:p>
            <a:pPr algn="just">
              <a:buFont typeface="Wingdings" pitchFamily="2" charset="2"/>
              <a:buChar char="v"/>
            </a:pPr>
            <a:endParaRPr lang="tr-TR" dirty="0">
              <a:latin typeface="Arial" pitchFamily="34" charset="0"/>
              <a:cs typeface="Arial" pitchFamily="34" charset="0"/>
            </a:endParaRPr>
          </a:p>
          <a:p>
            <a:pPr algn="just">
              <a:buNone/>
            </a:pPr>
            <a:endParaRPr lang="tr-TR" dirty="0">
              <a:latin typeface="Arial" pitchFamily="34" charset="0"/>
              <a:cs typeface="Arial" pitchFamily="34" charset="0"/>
            </a:endParaRPr>
          </a:p>
          <a:p>
            <a:pPr algn="just">
              <a:buNone/>
            </a:pPr>
            <a:endParaRPr lang="tr-TR" dirty="0">
              <a:latin typeface="Arial" pitchFamily="34" charset="0"/>
              <a:cs typeface="Arial" pitchFamily="34" charset="0"/>
            </a:endParaRPr>
          </a:p>
          <a:p>
            <a:pPr marL="0" indent="0">
              <a:buNone/>
            </a:pPr>
            <a:endParaRPr lang="tr-TR" dirty="0"/>
          </a:p>
        </p:txBody>
      </p:sp>
      <p:sp>
        <p:nvSpPr>
          <p:cNvPr id="4" name="3 Altbilgi Yer Tutucusu"/>
          <p:cNvSpPr>
            <a:spLocks noGrp="1"/>
          </p:cNvSpPr>
          <p:nvPr>
            <p:ph type="ftr" sz="quarter" idx="11"/>
          </p:nvPr>
        </p:nvSpPr>
        <p:spPr/>
        <p:txBody>
          <a:bodyPr/>
          <a:lstStyle/>
          <a:p>
            <a:r>
              <a:rPr lang="tr-TR" dirty="0"/>
              <a:t>T.C. Giresun Üniversitesi İdari ve Mali İşler Daire Başkanlığı 2025</a:t>
            </a:r>
          </a:p>
        </p:txBody>
      </p:sp>
      <p:pic>
        <p:nvPicPr>
          <p:cNvPr id="6" name="Resim 5">
            <a:extLst>
              <a:ext uri="{FF2B5EF4-FFF2-40B4-BE49-F238E27FC236}">
                <a16:creationId xmlns:a16="http://schemas.microsoft.com/office/drawing/2014/main" xmlns="" id="{AB5DCDBB-093A-60D0-13E0-7FCDABA29131}"/>
              </a:ext>
            </a:extLst>
          </p:cNvPr>
          <p:cNvPicPr>
            <a:picLocks noChangeAspect="1"/>
          </p:cNvPicPr>
          <p:nvPr/>
        </p:nvPicPr>
        <p:blipFill>
          <a:blip r:embed="rId2"/>
          <a:stretch>
            <a:fillRect/>
          </a:stretch>
        </p:blipFill>
        <p:spPr>
          <a:xfrm>
            <a:off x="755576" y="2548529"/>
            <a:ext cx="7759774" cy="334284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1"/>
          </p:nvPr>
        </p:nvSpPr>
        <p:spPr/>
        <p:txBody>
          <a:bodyPr/>
          <a:lstStyle/>
          <a:p>
            <a:r>
              <a:rPr lang="tr-TR"/>
              <a:t>T.C. Giresun Üniversitesi İdari ve Mali İşler Daire Başkanlığı 2024</a:t>
            </a:r>
          </a:p>
        </p:txBody>
      </p:sp>
      <p:pic>
        <p:nvPicPr>
          <p:cNvPr id="5" name="Picture 2"/>
          <p:cNvPicPr>
            <a:picLocks noGrp="1" noChangeAspect="1" noChangeArrowheads="1"/>
          </p:cNvPicPr>
          <p:nvPr>
            <p:ph idx="1"/>
          </p:nvPr>
        </p:nvPicPr>
        <p:blipFill>
          <a:blip r:embed="rId2"/>
          <a:srcRect l="24803" t="2800" r="9449" b="3850"/>
          <a:stretch>
            <a:fillRect/>
          </a:stretch>
        </p:blipFill>
        <p:spPr bwMode="auto">
          <a:xfrm>
            <a:off x="428596" y="214290"/>
            <a:ext cx="8121233" cy="6485990"/>
          </a:xfrm>
          <a:prstGeom prst="rect">
            <a:avLst/>
          </a:prstGeom>
          <a:noFill/>
          <a:ln w="9525">
            <a:noFill/>
            <a:miter lim="800000"/>
            <a:headEnd/>
            <a:tailEnd/>
          </a:ln>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AC0D4DD-C2A1-EE61-BEB6-938F347BB117}"/>
              </a:ext>
            </a:extLst>
          </p:cNvPr>
          <p:cNvSpPr>
            <a:spLocks noGrp="1"/>
          </p:cNvSpPr>
          <p:nvPr>
            <p:ph type="title"/>
          </p:nvPr>
        </p:nvSpPr>
        <p:spPr/>
        <p:txBody>
          <a:bodyPr/>
          <a:lstStyle/>
          <a:p>
            <a:r>
              <a:rPr lang="tr-TR" dirty="0"/>
              <a:t>Doğrudan Teminde Geçici ve Kesin Teminat Alınır Mı?</a:t>
            </a:r>
          </a:p>
        </p:txBody>
      </p:sp>
      <p:sp>
        <p:nvSpPr>
          <p:cNvPr id="3" name="İçerik Yer Tutucusu 2">
            <a:extLst>
              <a:ext uri="{FF2B5EF4-FFF2-40B4-BE49-F238E27FC236}">
                <a16:creationId xmlns:a16="http://schemas.microsoft.com/office/drawing/2014/main" xmlns="" id="{34FA2180-675C-8328-3987-15FE97BBA724}"/>
              </a:ext>
            </a:extLst>
          </p:cNvPr>
          <p:cNvSpPr>
            <a:spLocks noGrp="1"/>
          </p:cNvSpPr>
          <p:nvPr>
            <p:ph idx="1"/>
          </p:nvPr>
        </p:nvSpPr>
        <p:spPr/>
        <p:txBody>
          <a:bodyPr>
            <a:normAutofit/>
          </a:bodyPr>
          <a:lstStyle/>
          <a:p>
            <a:r>
              <a:rPr lang="tr-TR" sz="2000" b="1" i="0" dirty="0">
                <a:solidFill>
                  <a:srgbClr val="FF0000"/>
                </a:solidFill>
                <a:effectLst/>
                <a:highlight>
                  <a:srgbClr val="FFFFFF"/>
                </a:highlight>
              </a:rPr>
              <a:t>DOĞRUDAN TEMİN YOLUYLA YAPILAN ALIMLARDA GEÇİCİ VEYA KESİN TEMİNAT İSTENMESİ ZORUNLU DEĞİLDİR.</a:t>
            </a:r>
            <a:endParaRPr lang="tr-TR" sz="2000" b="1" dirty="0">
              <a:solidFill>
                <a:srgbClr val="FF0000"/>
              </a:solidFill>
              <a:effectLst/>
              <a:ea typeface="Times New Roman" panose="02020603050405020304" pitchFamily="18" charset="0"/>
            </a:endParaRPr>
          </a:p>
          <a:p>
            <a:endParaRPr lang="tr-TR" sz="2000" dirty="0">
              <a:ea typeface="Times New Roman" panose="02020603050405020304" pitchFamily="18" charset="0"/>
            </a:endParaRPr>
          </a:p>
          <a:p>
            <a:r>
              <a:rPr lang="tr-TR" sz="2000" b="1" dirty="0">
                <a:effectLst/>
                <a:highlight>
                  <a:srgbClr val="00FF00"/>
                </a:highlight>
                <a:ea typeface="Times New Roman" panose="02020603050405020304" pitchFamily="18" charset="0"/>
                <a:cs typeface="Times New Roman" panose="02020603050405020304" pitchFamily="18" charset="0"/>
              </a:rPr>
              <a:t>DOĞRUDAN TEMİN YÖNTEMİYLE YAPILACAK ALIMLARA İLİŞKİN TEBLİĞ</a:t>
            </a:r>
            <a:r>
              <a:rPr lang="tr-TR" sz="2000" dirty="0">
                <a:highlight>
                  <a:srgbClr val="00FF00"/>
                </a:highlight>
              </a:rPr>
              <a:t> NE DİYOR ? </a:t>
            </a:r>
          </a:p>
          <a:p>
            <a:pPr marL="0" indent="0">
              <a:buNone/>
            </a:pPr>
            <a:endParaRPr lang="tr-TR" sz="2000" dirty="0">
              <a:effectLst/>
              <a:ea typeface="Times New Roman" panose="02020603050405020304" pitchFamily="18" charset="0"/>
            </a:endParaRPr>
          </a:p>
          <a:p>
            <a:endParaRPr lang="tr-TR" sz="2000" dirty="0">
              <a:ea typeface="Times New Roman" panose="02020603050405020304" pitchFamily="18" charset="0"/>
            </a:endParaRPr>
          </a:p>
          <a:p>
            <a:r>
              <a:rPr lang="tr-TR" sz="2000" dirty="0">
                <a:effectLst/>
                <a:ea typeface="Times New Roman" panose="02020603050405020304" pitchFamily="18" charset="0"/>
              </a:rPr>
              <a:t>Alımlar; ilan/duyuru yapılması, </a:t>
            </a:r>
            <a:r>
              <a:rPr lang="tr-TR" sz="2000" b="1" u="sng" dirty="0">
                <a:effectLst/>
                <a:ea typeface="Times New Roman" panose="02020603050405020304" pitchFamily="18" charset="0"/>
              </a:rPr>
              <a:t>teminat alınması</a:t>
            </a:r>
            <a:r>
              <a:rPr lang="tr-TR" sz="2000" dirty="0">
                <a:effectLst/>
                <a:ea typeface="Times New Roman" panose="02020603050405020304" pitchFamily="18" charset="0"/>
              </a:rPr>
              <a:t>, ihale komisyonu kurulması ve kanunun 10 uncu maddesinde sayılan yeterlik kurallarının aranması </a:t>
            </a:r>
            <a:r>
              <a:rPr lang="tr-TR" sz="2000" b="1" u="sng" dirty="0">
                <a:effectLst/>
                <a:ea typeface="Times New Roman" panose="02020603050405020304" pitchFamily="18" charset="0"/>
              </a:rPr>
              <a:t>zorunluluğu bulunmaksızın</a:t>
            </a:r>
            <a:r>
              <a:rPr lang="tr-TR" sz="2000" dirty="0">
                <a:effectLst/>
                <a:ea typeface="Times New Roman" panose="02020603050405020304" pitchFamily="18" charset="0"/>
              </a:rPr>
              <a:t>, harcama yetkilisince görevlendirilecek kişi veya kişiler tarafından piyasada fiyat araştırması yapılarak gerçekleştirilebilir.</a:t>
            </a:r>
            <a:endParaRPr lang="tr-TR" sz="2000" dirty="0"/>
          </a:p>
        </p:txBody>
      </p:sp>
      <p:sp>
        <p:nvSpPr>
          <p:cNvPr id="4" name="Alt Bilgi Yer Tutucusu 3">
            <a:extLst>
              <a:ext uri="{FF2B5EF4-FFF2-40B4-BE49-F238E27FC236}">
                <a16:creationId xmlns:a16="http://schemas.microsoft.com/office/drawing/2014/main" xmlns="" id="{BE64763C-A293-81D0-CC30-CFF0896AFDCD}"/>
              </a:ext>
            </a:extLst>
          </p:cNvPr>
          <p:cNvSpPr>
            <a:spLocks noGrp="1"/>
          </p:cNvSpPr>
          <p:nvPr>
            <p:ph type="ftr" sz="quarter" idx="11"/>
          </p:nvPr>
        </p:nvSpPr>
        <p:spPr/>
        <p:txBody>
          <a:bodyPr/>
          <a:lstStyle/>
          <a:p>
            <a:r>
              <a:rPr lang="tr-TR" dirty="0"/>
              <a:t>T.C. Giresun Üniversitesi İdari ve Mali İşler Daire Başkanlığı 2025</a:t>
            </a:r>
          </a:p>
        </p:txBody>
      </p:sp>
    </p:spTree>
    <p:extLst>
      <p:ext uri="{BB962C8B-B14F-4D97-AF65-F5344CB8AC3E}">
        <p14:creationId xmlns:p14="http://schemas.microsoft.com/office/powerpoint/2010/main" xmlns="" val="21726765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10E7909-18CD-6BF3-B471-00FDEC7BB8B5}"/>
              </a:ext>
            </a:extLst>
          </p:cNvPr>
          <p:cNvSpPr>
            <a:spLocks noGrp="1"/>
          </p:cNvSpPr>
          <p:nvPr>
            <p:ph type="title"/>
          </p:nvPr>
        </p:nvSpPr>
        <p:spPr/>
        <p:txBody>
          <a:bodyPr/>
          <a:lstStyle/>
          <a:p>
            <a:r>
              <a:rPr lang="tr-TR" dirty="0"/>
              <a:t>Doğrudan Teminde Fiyat Farkı Verilir Mi?</a:t>
            </a:r>
          </a:p>
        </p:txBody>
      </p:sp>
      <p:sp>
        <p:nvSpPr>
          <p:cNvPr id="3" name="İçerik Yer Tutucusu 2">
            <a:extLst>
              <a:ext uri="{FF2B5EF4-FFF2-40B4-BE49-F238E27FC236}">
                <a16:creationId xmlns:a16="http://schemas.microsoft.com/office/drawing/2014/main" xmlns="" id="{05E61E56-78C7-A915-EDE3-5E7ECBD230B8}"/>
              </a:ext>
            </a:extLst>
          </p:cNvPr>
          <p:cNvSpPr>
            <a:spLocks noGrp="1"/>
          </p:cNvSpPr>
          <p:nvPr>
            <p:ph idx="1"/>
          </p:nvPr>
        </p:nvSpPr>
        <p:spPr/>
        <p:txBody>
          <a:bodyPr/>
          <a:lstStyle/>
          <a:p>
            <a:r>
              <a:rPr lang="tr-TR" sz="2400" dirty="0">
                <a:solidFill>
                  <a:srgbClr val="FF0000"/>
                </a:solidFill>
              </a:rPr>
              <a:t>EVET VERİLEBİLİR. TEKLİFTE, D.T. ONAY BELGESİNDE VE SÖZLEŞMEDE FİYAT FARKI VERİLECEĞİ YAZILMALIDIR.</a:t>
            </a:r>
            <a:endParaRPr lang="tr-TR" sz="2400" b="1" dirty="0">
              <a:solidFill>
                <a:srgbClr val="FF0000"/>
              </a:solidFill>
              <a:effectLst/>
              <a:highlight>
                <a:srgbClr val="00FF00"/>
              </a:highlight>
              <a:ea typeface="Times New Roman" panose="02020603050405020304" pitchFamily="18" charset="0"/>
              <a:cs typeface="Times New Roman" panose="02020603050405020304" pitchFamily="18" charset="0"/>
            </a:endParaRPr>
          </a:p>
          <a:p>
            <a:endParaRPr lang="tr-TR" sz="2400" b="1" dirty="0">
              <a:effectLst/>
              <a:highlight>
                <a:srgbClr val="00FF00"/>
              </a:highlight>
              <a:ea typeface="Times New Roman" panose="02020603050405020304" pitchFamily="18" charset="0"/>
              <a:cs typeface="Times New Roman" panose="02020603050405020304" pitchFamily="18" charset="0"/>
            </a:endParaRPr>
          </a:p>
          <a:p>
            <a:endParaRPr lang="tr-TR" sz="2400" b="1" dirty="0">
              <a:highlight>
                <a:srgbClr val="00FF00"/>
              </a:highlight>
              <a:ea typeface="Times New Roman" panose="02020603050405020304" pitchFamily="18" charset="0"/>
              <a:cs typeface="Times New Roman" panose="02020603050405020304" pitchFamily="18" charset="0"/>
            </a:endParaRPr>
          </a:p>
          <a:p>
            <a:r>
              <a:rPr lang="tr-TR" sz="2400" b="1" dirty="0">
                <a:effectLst/>
                <a:highlight>
                  <a:srgbClr val="00FF00"/>
                </a:highlight>
                <a:ea typeface="Times New Roman" panose="02020603050405020304" pitchFamily="18" charset="0"/>
                <a:cs typeface="Times New Roman" panose="02020603050405020304" pitchFamily="18" charset="0"/>
              </a:rPr>
              <a:t>DOĞRUDAN TEMİN YÖNTEMİYLE YAPILACAK ALIMLARA İLİŞKİN TEBLİĞ</a:t>
            </a:r>
            <a:r>
              <a:rPr lang="tr-TR" sz="2400" dirty="0">
                <a:highlight>
                  <a:srgbClr val="00FF00"/>
                </a:highlight>
              </a:rPr>
              <a:t> NE DİYOR ? </a:t>
            </a:r>
          </a:p>
          <a:p>
            <a:endParaRPr lang="tr-TR" sz="2400" dirty="0">
              <a:highlight>
                <a:srgbClr val="00FF00"/>
              </a:highlight>
            </a:endParaRPr>
          </a:p>
          <a:p>
            <a:pPr marL="0" indent="0">
              <a:buNone/>
            </a:pPr>
            <a:endParaRPr lang="tr-TR" sz="2400" dirty="0">
              <a:highlight>
                <a:srgbClr val="00FF00"/>
              </a:highlight>
            </a:endParaRPr>
          </a:p>
          <a:p>
            <a:r>
              <a:rPr lang="tr-TR" sz="1800" dirty="0">
                <a:effectLst/>
                <a:latin typeface="Times New Roman" panose="02020603050405020304" pitchFamily="18" charset="0"/>
                <a:ea typeface="Times New Roman" panose="02020603050405020304" pitchFamily="18" charset="0"/>
              </a:rPr>
              <a:t>MADDE 4: (4) </a:t>
            </a: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ALIMLARDA FİYAT FARKI HESAPLANMASININ ÖNGÖRÜLMESİ HALİNDE, FİYAT ARAŞTIRMASI YAPILMASI AŞAMASINDA BU HUSUSUN BELİRTİLEREK FİYAT TEKLİFLERİNİN ALINMASI GEREKMEKTEDİR.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
        <p:nvSpPr>
          <p:cNvPr id="4" name="Alt Bilgi Yer Tutucusu 3">
            <a:extLst>
              <a:ext uri="{FF2B5EF4-FFF2-40B4-BE49-F238E27FC236}">
                <a16:creationId xmlns:a16="http://schemas.microsoft.com/office/drawing/2014/main" xmlns="" id="{2AA221C5-3922-19E5-5441-A37C7445E383}"/>
              </a:ext>
            </a:extLst>
          </p:cNvPr>
          <p:cNvSpPr>
            <a:spLocks noGrp="1"/>
          </p:cNvSpPr>
          <p:nvPr>
            <p:ph type="ftr" sz="quarter" idx="11"/>
          </p:nvPr>
        </p:nvSpPr>
        <p:spPr/>
        <p:txBody>
          <a:bodyPr/>
          <a:lstStyle/>
          <a:p>
            <a:r>
              <a:rPr lang="tr-TR" dirty="0"/>
              <a:t>T.C. Giresun Üniversitesi İdari ve Mali İşler Daire Başkanlığı 2025</a:t>
            </a:r>
          </a:p>
        </p:txBody>
      </p:sp>
    </p:spTree>
    <p:extLst>
      <p:ext uri="{BB962C8B-B14F-4D97-AF65-F5344CB8AC3E}">
        <p14:creationId xmlns:p14="http://schemas.microsoft.com/office/powerpoint/2010/main" xmlns="" val="40816151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CF0D72C-1733-D091-B896-5496DD253860}"/>
              </a:ext>
            </a:extLst>
          </p:cNvPr>
          <p:cNvSpPr>
            <a:spLocks noGrp="1"/>
          </p:cNvSpPr>
          <p:nvPr>
            <p:ph type="title"/>
          </p:nvPr>
        </p:nvSpPr>
        <p:spPr/>
        <p:txBody>
          <a:bodyPr/>
          <a:lstStyle/>
          <a:p>
            <a:r>
              <a:rPr lang="tr-TR" dirty="0"/>
              <a:t>Doğrudan Teminlerde Kısıtlama Var Mı?</a:t>
            </a:r>
          </a:p>
        </p:txBody>
      </p:sp>
      <p:sp>
        <p:nvSpPr>
          <p:cNvPr id="3" name="İçerik Yer Tutucusu 2">
            <a:extLst>
              <a:ext uri="{FF2B5EF4-FFF2-40B4-BE49-F238E27FC236}">
                <a16:creationId xmlns:a16="http://schemas.microsoft.com/office/drawing/2014/main" xmlns="" id="{D504C2D5-4BFE-0BCB-C86C-171AB85E18BD}"/>
              </a:ext>
            </a:extLst>
          </p:cNvPr>
          <p:cNvSpPr>
            <a:spLocks noGrp="1"/>
          </p:cNvSpPr>
          <p:nvPr>
            <p:ph idx="1"/>
          </p:nvPr>
        </p:nvSpPr>
        <p:spPr/>
        <p:txBody>
          <a:bodyPr/>
          <a:lstStyle/>
          <a:p>
            <a:r>
              <a:rPr lang="tr-TR" sz="1800" b="1" dirty="0">
                <a:effectLst/>
                <a:latin typeface="Times New Roman" panose="02020603050405020304" pitchFamily="18" charset="0"/>
                <a:ea typeface="Times New Roman" panose="02020603050405020304" pitchFamily="18" charset="0"/>
              </a:rPr>
              <a:t>%10 KISITLAMA VAR.</a:t>
            </a:r>
          </a:p>
          <a:p>
            <a:endParaRPr lang="tr-TR" sz="1800" b="1" dirty="0">
              <a:effectLst/>
              <a:latin typeface="Times New Roman" panose="02020603050405020304" pitchFamily="18" charset="0"/>
              <a:ea typeface="Times New Roman" panose="02020603050405020304" pitchFamily="18" charset="0"/>
            </a:endParaRPr>
          </a:p>
          <a:p>
            <a:r>
              <a:rPr lang="tr-TR" sz="1800" b="1" dirty="0">
                <a:highlight>
                  <a:srgbClr val="00FF00"/>
                </a:highlight>
                <a:cs typeface="Times New Roman" panose="02020603050405020304" pitchFamily="18" charset="0"/>
              </a:rPr>
              <a:t>KAMU İHALE KANUNU</a:t>
            </a:r>
            <a:r>
              <a:rPr lang="tr-TR" sz="1800" dirty="0">
                <a:highlight>
                  <a:srgbClr val="00FF00"/>
                </a:highlight>
              </a:rPr>
              <a:t> NE DİYOR ? </a:t>
            </a:r>
          </a:p>
          <a:p>
            <a:endParaRPr lang="tr-TR" sz="1800" b="1" dirty="0">
              <a:latin typeface="Times New Roman" panose="02020603050405020304" pitchFamily="18" charset="0"/>
              <a:ea typeface="Times New Roman" panose="02020603050405020304" pitchFamily="18" charset="0"/>
            </a:endParaRPr>
          </a:p>
          <a:p>
            <a:endParaRPr lang="tr-TR" sz="1800" b="1" dirty="0">
              <a:effectLst/>
              <a:latin typeface="Times New Roman" panose="02020603050405020304" pitchFamily="18" charset="0"/>
              <a:ea typeface="Times New Roman" panose="02020603050405020304" pitchFamily="18" charset="0"/>
            </a:endParaRPr>
          </a:p>
          <a:p>
            <a:r>
              <a:rPr lang="tr-TR" sz="1800" b="1" dirty="0">
                <a:effectLst/>
                <a:latin typeface="Times New Roman" panose="02020603050405020304" pitchFamily="18" charset="0"/>
                <a:ea typeface="Times New Roman" panose="02020603050405020304" pitchFamily="18" charset="0"/>
              </a:rPr>
              <a:t>Madde 62: ı)</a:t>
            </a:r>
            <a:r>
              <a:rPr lang="tr-TR" sz="1800" dirty="0">
                <a:effectLst/>
                <a:latin typeface="Times New Roman" panose="02020603050405020304" pitchFamily="18" charset="0"/>
                <a:ea typeface="Times New Roman" panose="02020603050405020304" pitchFamily="18" charset="0"/>
              </a:rPr>
              <a:t> </a:t>
            </a:r>
            <a:r>
              <a:rPr lang="tr-TR" sz="1800" b="1" dirty="0">
                <a:effectLst/>
                <a:latin typeface="Times New Roman" panose="02020603050405020304" pitchFamily="18" charset="0"/>
                <a:ea typeface="Times New Roman" panose="02020603050405020304" pitchFamily="18" charset="0"/>
              </a:rPr>
              <a:t>(Ek: 30/7/2003-4964/38 </a:t>
            </a:r>
            <a:r>
              <a:rPr lang="tr-TR" sz="1800" b="1" dirty="0" err="1">
                <a:effectLst/>
                <a:latin typeface="Times New Roman" panose="02020603050405020304" pitchFamily="18" charset="0"/>
                <a:ea typeface="Times New Roman" panose="02020603050405020304" pitchFamily="18" charset="0"/>
              </a:rPr>
              <a:t>md.</a:t>
            </a:r>
            <a:r>
              <a:rPr lang="tr-TR" sz="1800" b="1" dirty="0">
                <a:effectLst/>
                <a:latin typeface="Times New Roman" panose="02020603050405020304" pitchFamily="18" charset="0"/>
                <a:ea typeface="Times New Roman" panose="02020603050405020304" pitchFamily="18" charset="0"/>
              </a:rPr>
              <a:t>) </a:t>
            </a:r>
            <a:r>
              <a:rPr lang="tr-TR" sz="1800" dirty="0">
                <a:effectLst/>
                <a:latin typeface="Times New Roman" panose="02020603050405020304" pitchFamily="18" charset="0"/>
                <a:ea typeface="Times New Roman" panose="02020603050405020304" pitchFamily="18" charset="0"/>
              </a:rPr>
              <a:t>Bu Kanunun 21 ve </a:t>
            </a:r>
            <a:r>
              <a:rPr lang="tr-TR" sz="1800" b="1" u="sng" dirty="0">
                <a:effectLst/>
                <a:latin typeface="Times New Roman" panose="02020603050405020304" pitchFamily="18" charset="0"/>
                <a:ea typeface="Times New Roman" panose="02020603050405020304" pitchFamily="18" charset="0"/>
              </a:rPr>
              <a:t>22 </a:t>
            </a:r>
            <a:r>
              <a:rPr lang="tr-TR" sz="1800" b="1" u="sng" dirty="0" err="1">
                <a:effectLst/>
                <a:latin typeface="Times New Roman" panose="02020603050405020304" pitchFamily="18" charset="0"/>
                <a:ea typeface="Times New Roman" panose="02020603050405020304" pitchFamily="18" charset="0"/>
              </a:rPr>
              <a:t>nci</a:t>
            </a:r>
            <a:r>
              <a:rPr lang="tr-TR" sz="1800" dirty="0">
                <a:effectLst/>
                <a:latin typeface="Times New Roman" panose="02020603050405020304" pitchFamily="18" charset="0"/>
                <a:ea typeface="Times New Roman" panose="02020603050405020304" pitchFamily="18" charset="0"/>
              </a:rPr>
              <a:t> maddelerindeki parasal limitler dahilinde yapılacak </a:t>
            </a:r>
            <a:r>
              <a:rPr lang="tr-TR" sz="1800" b="1" u="sng" dirty="0">
                <a:effectLst/>
                <a:latin typeface="Times New Roman" panose="02020603050405020304" pitchFamily="18" charset="0"/>
                <a:ea typeface="Times New Roman" panose="02020603050405020304" pitchFamily="18" charset="0"/>
              </a:rPr>
              <a:t>harcamaların yıllık toplamı</a:t>
            </a:r>
            <a:r>
              <a:rPr lang="tr-TR" sz="1800" dirty="0">
                <a:effectLst/>
                <a:latin typeface="Times New Roman" panose="02020603050405020304" pitchFamily="18" charset="0"/>
                <a:ea typeface="Times New Roman" panose="02020603050405020304" pitchFamily="18" charset="0"/>
              </a:rPr>
              <a:t>, idarelerin bütçelerine bu amaçla konulacak </a:t>
            </a:r>
            <a:r>
              <a:rPr lang="tr-TR" sz="1800" b="1" u="sng" dirty="0">
                <a:effectLst/>
                <a:latin typeface="Times New Roman" panose="02020603050405020304" pitchFamily="18" charset="0"/>
                <a:ea typeface="Times New Roman" panose="02020603050405020304" pitchFamily="18" charset="0"/>
              </a:rPr>
              <a:t>ödeneklerin %10'unu Kamu İhale Kurulunun uygun görüşü olmadıkça aşamaz.</a:t>
            </a:r>
          </a:p>
          <a:p>
            <a:endParaRPr lang="tr-TR" dirty="0"/>
          </a:p>
        </p:txBody>
      </p:sp>
      <p:sp>
        <p:nvSpPr>
          <p:cNvPr id="4" name="Alt Bilgi Yer Tutucusu 3">
            <a:extLst>
              <a:ext uri="{FF2B5EF4-FFF2-40B4-BE49-F238E27FC236}">
                <a16:creationId xmlns:a16="http://schemas.microsoft.com/office/drawing/2014/main" xmlns="" id="{D27A3C24-55EF-B89C-69C1-A92B90C81671}"/>
              </a:ext>
            </a:extLst>
          </p:cNvPr>
          <p:cNvSpPr>
            <a:spLocks noGrp="1"/>
          </p:cNvSpPr>
          <p:nvPr>
            <p:ph type="ftr" sz="quarter" idx="11"/>
          </p:nvPr>
        </p:nvSpPr>
        <p:spPr/>
        <p:txBody>
          <a:bodyPr/>
          <a:lstStyle/>
          <a:p>
            <a:r>
              <a:rPr lang="tr-TR" dirty="0"/>
              <a:t>T.C. Giresun Üniversitesi İdari ve Mali İşler Daire Başkanlığı 2025</a:t>
            </a:r>
          </a:p>
        </p:txBody>
      </p:sp>
    </p:spTree>
    <p:extLst>
      <p:ext uri="{BB962C8B-B14F-4D97-AF65-F5344CB8AC3E}">
        <p14:creationId xmlns:p14="http://schemas.microsoft.com/office/powerpoint/2010/main" xmlns="" val="4734470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1"/>
          </p:nvPr>
        </p:nvSpPr>
        <p:spPr/>
        <p:txBody>
          <a:bodyPr/>
          <a:lstStyle/>
          <a:p>
            <a:r>
              <a:rPr lang="tr-TR"/>
              <a:t>T.C. Giresun Üniversitesi İdari ve Mali İşler Daire Başkanlığı 2024</a:t>
            </a:r>
          </a:p>
        </p:txBody>
      </p:sp>
      <p:pic>
        <p:nvPicPr>
          <p:cNvPr id="5" name="Picture 2"/>
          <p:cNvPicPr>
            <a:picLocks noGrp="1" noChangeAspect="1" noChangeArrowheads="1"/>
          </p:cNvPicPr>
          <p:nvPr>
            <p:ph idx="1"/>
          </p:nvPr>
        </p:nvPicPr>
        <p:blipFill>
          <a:blip r:embed="rId2"/>
          <a:srcRect l="23819" t="2800" r="12205" b="3500"/>
          <a:stretch>
            <a:fillRect/>
          </a:stretch>
        </p:blipFill>
        <p:spPr bwMode="auto">
          <a:xfrm>
            <a:off x="785786" y="357166"/>
            <a:ext cx="7678921" cy="6326234"/>
          </a:xfrm>
          <a:prstGeom prst="rect">
            <a:avLst/>
          </a:prstGeom>
          <a:noFill/>
          <a:ln w="9525">
            <a:noFill/>
            <a:miter lim="800000"/>
            <a:headEnd/>
            <a:tailEnd/>
          </a:ln>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6DB3006-2682-A6F1-604D-1B1ED63EDD89}"/>
              </a:ext>
            </a:extLst>
          </p:cNvPr>
          <p:cNvSpPr>
            <a:spLocks noGrp="1"/>
          </p:cNvSpPr>
          <p:nvPr>
            <p:ph type="title"/>
          </p:nvPr>
        </p:nvSpPr>
        <p:spPr/>
        <p:txBody>
          <a:bodyPr/>
          <a:lstStyle/>
          <a:p>
            <a:r>
              <a:rPr lang="tr-TR" dirty="0"/>
              <a:t>Doğrudan Teminler </a:t>
            </a:r>
            <a:r>
              <a:rPr lang="tr-TR" dirty="0" err="1"/>
              <a:t>EKAP’a</a:t>
            </a:r>
            <a:r>
              <a:rPr lang="tr-TR" dirty="0"/>
              <a:t> Kaydedilmeli Mi?</a:t>
            </a:r>
          </a:p>
        </p:txBody>
      </p:sp>
      <p:sp>
        <p:nvSpPr>
          <p:cNvPr id="3" name="İçerik Yer Tutucusu 2">
            <a:extLst>
              <a:ext uri="{FF2B5EF4-FFF2-40B4-BE49-F238E27FC236}">
                <a16:creationId xmlns:a16="http://schemas.microsoft.com/office/drawing/2014/main" xmlns="" id="{BC891F58-DAE9-C586-CBAD-31FA3171178C}"/>
              </a:ext>
            </a:extLst>
          </p:cNvPr>
          <p:cNvSpPr>
            <a:spLocks noGrp="1"/>
          </p:cNvSpPr>
          <p:nvPr>
            <p:ph idx="1"/>
          </p:nvPr>
        </p:nvSpPr>
        <p:spPr/>
        <p:txBody>
          <a:bodyPr/>
          <a:lstStyle/>
          <a:p>
            <a:r>
              <a:rPr lang="tr-TR" sz="2400" dirty="0">
                <a:solidFill>
                  <a:srgbClr val="FF0000"/>
                </a:solidFill>
              </a:rPr>
              <a:t>EVET</a:t>
            </a:r>
          </a:p>
          <a:p>
            <a:endParaRPr lang="tr-TR" sz="2400" dirty="0">
              <a:solidFill>
                <a:srgbClr val="FF0000"/>
              </a:solidFill>
            </a:endParaRPr>
          </a:p>
          <a:p>
            <a:pPr marL="0" indent="0">
              <a:buNone/>
            </a:pPr>
            <a:endParaRPr lang="tr-TR" sz="2400" dirty="0">
              <a:solidFill>
                <a:srgbClr val="FF0000"/>
              </a:solidFill>
            </a:endParaRPr>
          </a:p>
          <a:p>
            <a:r>
              <a:rPr lang="tr-TR" sz="2000" b="1" dirty="0">
                <a:effectLst/>
                <a:highlight>
                  <a:srgbClr val="00FF00"/>
                </a:highlight>
                <a:ea typeface="Times New Roman" panose="02020603050405020304" pitchFamily="18" charset="0"/>
                <a:cs typeface="Times New Roman" panose="02020603050405020304" pitchFamily="18" charset="0"/>
              </a:rPr>
              <a:t>DOĞRUDAN TEMİN YÖNTEMİYLE YAPILACAK ALIMLARA İLİŞKİN TEBLİĞ</a:t>
            </a:r>
            <a:r>
              <a:rPr lang="tr-TR" sz="2000" dirty="0">
                <a:highlight>
                  <a:srgbClr val="00FF00"/>
                </a:highlight>
              </a:rPr>
              <a:t> NE DİYOR ? </a:t>
            </a:r>
          </a:p>
          <a:p>
            <a:endParaRPr lang="tr-TR" dirty="0"/>
          </a:p>
          <a:p>
            <a:r>
              <a:rPr lang="tr-TR" sz="1800" dirty="0">
                <a:effectLst/>
                <a:latin typeface="Times New Roman" panose="02020603050405020304" pitchFamily="18" charset="0"/>
                <a:ea typeface="Times New Roman" panose="02020603050405020304" pitchFamily="18" charset="0"/>
              </a:rPr>
              <a:t>Madde 5: Alımlar, idareler tarafından </a:t>
            </a:r>
            <a:r>
              <a:rPr lang="tr-TR" sz="1800" b="1" u="sng" dirty="0" err="1">
                <a:effectLst/>
                <a:latin typeface="Times New Roman" panose="02020603050405020304" pitchFamily="18" charset="0"/>
                <a:ea typeface="Times New Roman" panose="02020603050405020304" pitchFamily="18" charset="0"/>
              </a:rPr>
              <a:t>EKAP’a</a:t>
            </a:r>
            <a:r>
              <a:rPr lang="tr-TR" sz="1800" b="1" u="sng" dirty="0">
                <a:effectLst/>
                <a:latin typeface="Times New Roman" panose="02020603050405020304" pitchFamily="18" charset="0"/>
                <a:ea typeface="Times New Roman" panose="02020603050405020304" pitchFamily="18" charset="0"/>
              </a:rPr>
              <a:t> kaydedilerek </a:t>
            </a:r>
            <a:r>
              <a:rPr lang="tr-TR" sz="1800" dirty="0">
                <a:effectLst/>
                <a:latin typeface="Times New Roman" panose="02020603050405020304" pitchFamily="18" charset="0"/>
                <a:ea typeface="Times New Roman" panose="02020603050405020304" pitchFamily="18" charset="0"/>
              </a:rPr>
              <a:t>doğrudan temin kayıt numarası oluşturulur.</a:t>
            </a:r>
          </a:p>
          <a:p>
            <a:endParaRPr lang="tr-TR" sz="1800" dirty="0">
              <a:latin typeface="Times New Roman" panose="02020603050405020304" pitchFamily="18" charset="0"/>
            </a:endParaRPr>
          </a:p>
          <a:p>
            <a:r>
              <a:rPr lang="tr-TR" sz="1800" dirty="0">
                <a:effectLst/>
                <a:latin typeface="Times New Roman" panose="02020603050405020304" pitchFamily="18" charset="0"/>
                <a:ea typeface="Times New Roman" panose="02020603050405020304" pitchFamily="18" charset="0"/>
              </a:rPr>
              <a:t>Madde 4: Alım sonucuna ilişkin bilgilerin, </a:t>
            </a:r>
            <a:r>
              <a:rPr lang="tr-TR" sz="1800" b="1" u="sng" dirty="0">
                <a:effectLst/>
                <a:latin typeface="Times New Roman" panose="02020603050405020304" pitchFamily="18" charset="0"/>
                <a:ea typeface="Times New Roman" panose="02020603050405020304" pitchFamily="18" charset="0"/>
              </a:rPr>
              <a:t>en geç alımın yapıldığı ayı takip eden ayın onuncu gününe kadar </a:t>
            </a:r>
            <a:r>
              <a:rPr lang="tr-TR" sz="1800" dirty="0">
                <a:effectLst/>
                <a:latin typeface="Times New Roman" panose="02020603050405020304" pitchFamily="18" charset="0"/>
                <a:ea typeface="Times New Roman" panose="02020603050405020304" pitchFamily="18" charset="0"/>
              </a:rPr>
              <a:t>Kuruma bildirilmesi zorunludur.</a:t>
            </a:r>
            <a:endParaRPr lang="tr-TR" dirty="0"/>
          </a:p>
        </p:txBody>
      </p:sp>
      <p:sp>
        <p:nvSpPr>
          <p:cNvPr id="4" name="Alt Bilgi Yer Tutucusu 3">
            <a:extLst>
              <a:ext uri="{FF2B5EF4-FFF2-40B4-BE49-F238E27FC236}">
                <a16:creationId xmlns:a16="http://schemas.microsoft.com/office/drawing/2014/main" xmlns="" id="{14B1064A-7C4F-1742-BB25-49DE6266C1C9}"/>
              </a:ext>
            </a:extLst>
          </p:cNvPr>
          <p:cNvSpPr>
            <a:spLocks noGrp="1"/>
          </p:cNvSpPr>
          <p:nvPr>
            <p:ph type="ftr" sz="quarter" idx="11"/>
          </p:nvPr>
        </p:nvSpPr>
        <p:spPr/>
        <p:txBody>
          <a:bodyPr/>
          <a:lstStyle/>
          <a:p>
            <a:r>
              <a:rPr lang="tr-TR" dirty="0"/>
              <a:t>T.C. Giresun Üniversitesi İdari ve Mali İşler Daire Başkanlığı 2025</a:t>
            </a:r>
          </a:p>
        </p:txBody>
      </p:sp>
    </p:spTree>
    <p:extLst>
      <p:ext uri="{BB962C8B-B14F-4D97-AF65-F5344CB8AC3E}">
        <p14:creationId xmlns:p14="http://schemas.microsoft.com/office/powerpoint/2010/main" xmlns="" val="28157617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12CF5E0-D0E9-3906-5C15-6E114EA23D3B}"/>
              </a:ext>
            </a:extLst>
          </p:cNvPr>
          <p:cNvSpPr>
            <a:spLocks noGrp="1"/>
          </p:cNvSpPr>
          <p:nvPr>
            <p:ph type="title"/>
          </p:nvPr>
        </p:nvSpPr>
        <p:spPr/>
        <p:txBody>
          <a:bodyPr>
            <a:normAutofit/>
          </a:bodyPr>
          <a:lstStyle/>
          <a:p>
            <a:r>
              <a:rPr lang="tr-TR" dirty="0"/>
              <a:t>Doğrudan Teminde, Kamu İhale Kuruluna İtiraz/şikayet Başvurusu Yapılır mı?</a:t>
            </a:r>
          </a:p>
        </p:txBody>
      </p:sp>
      <p:sp>
        <p:nvSpPr>
          <p:cNvPr id="3" name="İçerik Yer Tutucusu 2">
            <a:extLst>
              <a:ext uri="{FF2B5EF4-FFF2-40B4-BE49-F238E27FC236}">
                <a16:creationId xmlns:a16="http://schemas.microsoft.com/office/drawing/2014/main" xmlns="" id="{701CF893-ED04-EC0A-63EB-B834A9457FD5}"/>
              </a:ext>
            </a:extLst>
          </p:cNvPr>
          <p:cNvSpPr>
            <a:spLocks noGrp="1"/>
          </p:cNvSpPr>
          <p:nvPr>
            <p:ph idx="1"/>
          </p:nvPr>
        </p:nvSpPr>
        <p:spPr/>
        <p:txBody>
          <a:bodyPr/>
          <a:lstStyle/>
          <a:p>
            <a:r>
              <a:rPr lang="tr-TR" dirty="0">
                <a:solidFill>
                  <a:srgbClr val="C00000"/>
                </a:solidFill>
              </a:rPr>
              <a:t>DOĞRUDAN TEMİN, ESAS İTİBARİYLE BİR İHALE USULÜ DEĞİL, «TEMİN YÖNTEMİ»DİR.</a:t>
            </a:r>
            <a:endParaRPr lang="tr-TR" b="1" dirty="0">
              <a:solidFill>
                <a:srgbClr val="C00000"/>
              </a:solidFill>
            </a:endParaRPr>
          </a:p>
          <a:p>
            <a:endParaRPr lang="tr-TR" sz="1800" dirty="0">
              <a:effectLst/>
              <a:latin typeface="Times New Roman" panose="02020603050405020304" pitchFamily="18" charset="0"/>
              <a:ea typeface="Times New Roman" panose="02020603050405020304" pitchFamily="18" charset="0"/>
            </a:endParaRPr>
          </a:p>
          <a:p>
            <a:r>
              <a:rPr lang="tr-TR" sz="2400" dirty="0">
                <a:highlight>
                  <a:srgbClr val="00FF00"/>
                </a:highlight>
                <a:latin typeface="Times New Roman" panose="02020603050405020304" pitchFamily="18" charset="0"/>
                <a:ea typeface="Times New Roman" panose="02020603050405020304" pitchFamily="18" charset="0"/>
              </a:rPr>
              <a:t>KAMU İHALE KANUNU NE DİYOR.</a:t>
            </a:r>
          </a:p>
          <a:p>
            <a:r>
              <a:rPr lang="tr-TR" sz="2000" dirty="0">
                <a:effectLst/>
                <a:ea typeface="Times New Roman" panose="02020603050405020304" pitchFamily="18" charset="0"/>
              </a:rPr>
              <a:t>Madde 54: </a:t>
            </a:r>
            <a:r>
              <a:rPr lang="tr-TR" sz="2000" b="1" u="sng" dirty="0">
                <a:effectLst/>
                <a:ea typeface="Times New Roman" panose="02020603050405020304" pitchFamily="18" charset="0"/>
              </a:rPr>
              <a:t>İhale sürecindeki hukuka aykırı işlem veya eylemler nedeniyle </a:t>
            </a:r>
            <a:r>
              <a:rPr lang="tr-TR" sz="2000" dirty="0">
                <a:effectLst/>
                <a:ea typeface="Times New Roman" panose="02020603050405020304" pitchFamily="18" charset="0"/>
              </a:rPr>
              <a:t>bir hak kaybına veya zarara uğradığını veya zarara uğramasının muhtemel olduğunu iddia eden aday veya istekli ile istekli olabilecekler, bu Kanunda belirtilen şekil ve usul kurallarına uygun olmak şartıyla </a:t>
            </a:r>
            <a:r>
              <a:rPr lang="tr-TR" sz="2000" b="1" u="sng" dirty="0">
                <a:effectLst/>
                <a:ea typeface="Times New Roman" panose="02020603050405020304" pitchFamily="18" charset="0"/>
              </a:rPr>
              <a:t>şikayet ve itirazen şikayet başvurusunda bulunabilirler.</a:t>
            </a:r>
          </a:p>
          <a:p>
            <a:r>
              <a:rPr lang="tr-TR" dirty="0"/>
              <a:t>Kamu İhale Kanunu itiraz/şikayet işlerine </a:t>
            </a:r>
            <a:r>
              <a:rPr lang="tr-TR" b="1" u="sng" dirty="0"/>
              <a:t>sadece ihaleleri dahil etmiştir</a:t>
            </a:r>
            <a:r>
              <a:rPr lang="tr-TR" dirty="0"/>
              <a:t>, bu nedenle doğrudan temin için Kamu İhale Kuruluna herhangi bir şahıs/firma tarafından itiraz/şikayet başvurusu yapılsa dahi kurul değerlendirme yapmayacaktır.</a:t>
            </a:r>
          </a:p>
        </p:txBody>
      </p:sp>
      <p:sp>
        <p:nvSpPr>
          <p:cNvPr id="4" name="Alt Bilgi Yer Tutucusu 3">
            <a:extLst>
              <a:ext uri="{FF2B5EF4-FFF2-40B4-BE49-F238E27FC236}">
                <a16:creationId xmlns:a16="http://schemas.microsoft.com/office/drawing/2014/main" xmlns="" id="{AD6BB3ED-E83A-DBDE-BF50-301C8602298A}"/>
              </a:ext>
            </a:extLst>
          </p:cNvPr>
          <p:cNvSpPr>
            <a:spLocks noGrp="1"/>
          </p:cNvSpPr>
          <p:nvPr>
            <p:ph type="ftr" sz="quarter" idx="11"/>
          </p:nvPr>
        </p:nvSpPr>
        <p:spPr/>
        <p:txBody>
          <a:bodyPr/>
          <a:lstStyle/>
          <a:p>
            <a:r>
              <a:rPr lang="tr-TR" dirty="0"/>
              <a:t>T.C. Giresun Üniversitesi İdari ve Mali İşler Daire Başkanlığı 2025</a:t>
            </a:r>
          </a:p>
        </p:txBody>
      </p:sp>
    </p:spTree>
    <p:extLst>
      <p:ext uri="{BB962C8B-B14F-4D97-AF65-F5344CB8AC3E}">
        <p14:creationId xmlns:p14="http://schemas.microsoft.com/office/powerpoint/2010/main" xmlns="" val="2464774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6C32CEA-2499-064B-8670-918B92CEEBE8}"/>
              </a:ext>
            </a:extLst>
          </p:cNvPr>
          <p:cNvSpPr>
            <a:spLocks noGrp="1"/>
          </p:cNvSpPr>
          <p:nvPr>
            <p:ph type="title"/>
          </p:nvPr>
        </p:nvSpPr>
        <p:spPr/>
        <p:txBody>
          <a:bodyPr/>
          <a:lstStyle/>
          <a:p>
            <a:r>
              <a:rPr lang="tr-TR" dirty="0"/>
              <a:t>Doğrudan Teminde Vergi Borcu Sorgulaması Yapılır Mı?</a:t>
            </a:r>
          </a:p>
        </p:txBody>
      </p:sp>
      <p:sp>
        <p:nvSpPr>
          <p:cNvPr id="3" name="İçerik Yer Tutucusu 2">
            <a:extLst>
              <a:ext uri="{FF2B5EF4-FFF2-40B4-BE49-F238E27FC236}">
                <a16:creationId xmlns:a16="http://schemas.microsoft.com/office/drawing/2014/main" xmlns="" id="{6F750361-3169-4C20-03A8-142AFA4ADF5E}"/>
              </a:ext>
            </a:extLst>
          </p:cNvPr>
          <p:cNvSpPr>
            <a:spLocks noGrp="1"/>
          </p:cNvSpPr>
          <p:nvPr>
            <p:ph idx="1"/>
          </p:nvPr>
        </p:nvSpPr>
        <p:spPr/>
        <p:txBody>
          <a:bodyPr>
            <a:normAutofit/>
          </a:bodyPr>
          <a:lstStyle/>
          <a:p>
            <a:r>
              <a:rPr lang="tr-TR" sz="2400" b="1" dirty="0">
                <a:solidFill>
                  <a:srgbClr val="FF0000"/>
                </a:solidFill>
              </a:rPr>
              <a:t>EVET</a:t>
            </a:r>
          </a:p>
          <a:p>
            <a:endParaRPr lang="tr-TR" sz="2400" b="1" dirty="0">
              <a:solidFill>
                <a:srgbClr val="FF0000"/>
              </a:solidFill>
            </a:endParaRPr>
          </a:p>
          <a:p>
            <a:r>
              <a:rPr lang="tr-TR" sz="2400" b="1" dirty="0">
                <a:highlight>
                  <a:srgbClr val="00FF00"/>
                </a:highlight>
              </a:rPr>
              <a:t>KAMU İHALE GENEL TEBLİĞİ NE DİYOR.</a:t>
            </a:r>
          </a:p>
          <a:p>
            <a:endParaRPr lang="tr-TR" sz="2400" b="1" dirty="0">
              <a:solidFill>
                <a:srgbClr val="FF0000"/>
              </a:solidFill>
            </a:endParaRPr>
          </a:p>
          <a:p>
            <a:pPr indent="450215" algn="just">
              <a:tabLst>
                <a:tab pos="359410" algn="l"/>
                <a:tab pos="450215" algn="l"/>
              </a:tabLst>
            </a:pPr>
            <a:r>
              <a:rPr lang="tr-TR" sz="1800" b="1" dirty="0">
                <a:ea typeface="Times New Roman" panose="02020603050405020304" pitchFamily="18" charset="0"/>
              </a:rPr>
              <a:t>Madde </a:t>
            </a:r>
            <a:r>
              <a:rPr lang="tr-TR" sz="1800" b="1" dirty="0">
                <a:effectLst/>
                <a:ea typeface="Times New Roman" panose="02020603050405020304" pitchFamily="18" charset="0"/>
              </a:rPr>
              <a:t>17.4.1.:  …</a:t>
            </a:r>
            <a:r>
              <a:rPr lang="tr-TR" sz="1800" dirty="0">
                <a:effectLst/>
                <a:ea typeface="Times New Roman" panose="02020603050405020304" pitchFamily="18" charset="0"/>
              </a:rPr>
              <a:t> toplam </a:t>
            </a:r>
            <a:r>
              <a:rPr lang="tr-TR" sz="1800" b="1" u="sng" dirty="0">
                <a:effectLst/>
                <a:ea typeface="Times New Roman" panose="02020603050405020304" pitchFamily="18" charset="0"/>
              </a:rPr>
              <a:t>5.000 TL'yi aşan tutarlardaki borçlar</a:t>
            </a:r>
            <a:r>
              <a:rPr lang="tr-TR" sz="1800" dirty="0">
                <a:effectLst/>
                <a:ea typeface="Times New Roman" panose="02020603050405020304" pitchFamily="18" charset="0"/>
              </a:rPr>
              <a:t> vergi borcu olarak kabul edilecektir.  </a:t>
            </a:r>
          </a:p>
        </p:txBody>
      </p:sp>
      <p:sp>
        <p:nvSpPr>
          <p:cNvPr id="4" name="Alt Bilgi Yer Tutucusu 3">
            <a:extLst>
              <a:ext uri="{FF2B5EF4-FFF2-40B4-BE49-F238E27FC236}">
                <a16:creationId xmlns:a16="http://schemas.microsoft.com/office/drawing/2014/main" xmlns="" id="{A059090F-5A67-251F-6324-67C398238978}"/>
              </a:ext>
            </a:extLst>
          </p:cNvPr>
          <p:cNvSpPr>
            <a:spLocks noGrp="1"/>
          </p:cNvSpPr>
          <p:nvPr>
            <p:ph type="ftr" sz="quarter" idx="11"/>
          </p:nvPr>
        </p:nvSpPr>
        <p:spPr/>
        <p:txBody>
          <a:bodyPr/>
          <a:lstStyle/>
          <a:p>
            <a:r>
              <a:rPr lang="tr-TR" dirty="0"/>
              <a:t>T.C. Giresun Üniversitesi İdari ve Mali İşler Daire Başkanlığı 2025</a:t>
            </a:r>
          </a:p>
        </p:txBody>
      </p:sp>
    </p:spTree>
    <p:extLst>
      <p:ext uri="{BB962C8B-B14F-4D97-AF65-F5344CB8AC3E}">
        <p14:creationId xmlns:p14="http://schemas.microsoft.com/office/powerpoint/2010/main" xmlns="" val="26081077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63F97B3-F4CA-797E-D26A-F8119CA33068}"/>
              </a:ext>
            </a:extLst>
          </p:cNvPr>
          <p:cNvSpPr>
            <a:spLocks noGrp="1"/>
          </p:cNvSpPr>
          <p:nvPr>
            <p:ph type="title"/>
          </p:nvPr>
        </p:nvSpPr>
        <p:spPr/>
        <p:txBody>
          <a:bodyPr/>
          <a:lstStyle/>
          <a:p>
            <a:r>
              <a:rPr lang="tr-TR" dirty="0"/>
              <a:t>Doğrudan Teminde SGK Borcu Sorgulaması Yapılır Mı?</a:t>
            </a:r>
          </a:p>
        </p:txBody>
      </p:sp>
      <p:sp>
        <p:nvSpPr>
          <p:cNvPr id="3" name="İçerik Yer Tutucusu 2">
            <a:extLst>
              <a:ext uri="{FF2B5EF4-FFF2-40B4-BE49-F238E27FC236}">
                <a16:creationId xmlns:a16="http://schemas.microsoft.com/office/drawing/2014/main" xmlns="" id="{23EF98A9-7845-91C5-B351-966F22BE5713}"/>
              </a:ext>
            </a:extLst>
          </p:cNvPr>
          <p:cNvSpPr>
            <a:spLocks noGrp="1"/>
          </p:cNvSpPr>
          <p:nvPr>
            <p:ph idx="1"/>
          </p:nvPr>
        </p:nvSpPr>
        <p:spPr/>
        <p:txBody>
          <a:bodyPr/>
          <a:lstStyle/>
          <a:p>
            <a:r>
              <a:rPr lang="tr-TR" dirty="0">
                <a:solidFill>
                  <a:srgbClr val="C00000"/>
                </a:solidFill>
              </a:rPr>
              <a:t>HAYIR</a:t>
            </a:r>
          </a:p>
          <a:p>
            <a:endParaRPr lang="tr-TR" dirty="0"/>
          </a:p>
          <a:p>
            <a:r>
              <a:rPr lang="tr-TR" dirty="0"/>
              <a:t>Doğrudan temin alımlarında, kişilerin SGK borçlarının bulunup bulunmadığının sorgulanmasına gerek yoktur.</a:t>
            </a:r>
          </a:p>
        </p:txBody>
      </p:sp>
      <p:sp>
        <p:nvSpPr>
          <p:cNvPr id="4" name="Alt Bilgi Yer Tutucusu 3">
            <a:extLst>
              <a:ext uri="{FF2B5EF4-FFF2-40B4-BE49-F238E27FC236}">
                <a16:creationId xmlns:a16="http://schemas.microsoft.com/office/drawing/2014/main" xmlns="" id="{2CA581D2-1B29-CD70-6764-3982627428E0}"/>
              </a:ext>
            </a:extLst>
          </p:cNvPr>
          <p:cNvSpPr>
            <a:spLocks noGrp="1"/>
          </p:cNvSpPr>
          <p:nvPr>
            <p:ph type="ftr" sz="quarter" idx="11"/>
          </p:nvPr>
        </p:nvSpPr>
        <p:spPr/>
        <p:txBody>
          <a:bodyPr/>
          <a:lstStyle/>
          <a:p>
            <a:r>
              <a:rPr lang="tr-TR" dirty="0"/>
              <a:t>T.C. Giresun Üniversitesi İdari ve Mali İşler Daire Başkanlığı 2025</a:t>
            </a:r>
          </a:p>
        </p:txBody>
      </p:sp>
    </p:spTree>
    <p:extLst>
      <p:ext uri="{BB962C8B-B14F-4D97-AF65-F5344CB8AC3E}">
        <p14:creationId xmlns:p14="http://schemas.microsoft.com/office/powerpoint/2010/main" xmlns="" val="949961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1C715DB-0FA9-8BB0-E939-EBDBDCCCE1A3}"/>
              </a:ext>
            </a:extLst>
          </p:cNvPr>
          <p:cNvSpPr>
            <a:spLocks noGrp="1"/>
          </p:cNvSpPr>
          <p:nvPr>
            <p:ph type="title"/>
          </p:nvPr>
        </p:nvSpPr>
        <p:spPr/>
        <p:txBody>
          <a:bodyPr/>
          <a:lstStyle/>
          <a:p>
            <a:r>
              <a:rPr lang="tr-TR" dirty="0"/>
              <a:t>Doğrudan Teminde Muayene Kabul İçin Bir Kişi Yeterli Mi?</a:t>
            </a:r>
          </a:p>
        </p:txBody>
      </p:sp>
      <p:sp>
        <p:nvSpPr>
          <p:cNvPr id="3" name="İçerik Yer Tutucusu 2">
            <a:extLst>
              <a:ext uri="{FF2B5EF4-FFF2-40B4-BE49-F238E27FC236}">
                <a16:creationId xmlns:a16="http://schemas.microsoft.com/office/drawing/2014/main" xmlns="" id="{D0EF518B-8D5A-AF1A-2949-8A0E64F06A0B}"/>
              </a:ext>
            </a:extLst>
          </p:cNvPr>
          <p:cNvSpPr>
            <a:spLocks noGrp="1"/>
          </p:cNvSpPr>
          <p:nvPr>
            <p:ph idx="1"/>
          </p:nvPr>
        </p:nvSpPr>
        <p:spPr>
          <a:xfrm>
            <a:off x="628650" y="1484784"/>
            <a:ext cx="7886700" cy="4692179"/>
          </a:xfrm>
        </p:spPr>
        <p:txBody>
          <a:bodyPr>
            <a:normAutofit/>
          </a:bodyPr>
          <a:lstStyle/>
          <a:p>
            <a:r>
              <a:rPr lang="tr-TR" sz="2000" dirty="0"/>
              <a:t>Muayene ve kabul yönetmelikleri, 4734 sayılı Kamu İhale Kanunu kapsamındaki kamu kurum ve kuruluşlarının yine bu Kanun hükümlerine göre yaptıkları ihaleler sonucundaki muayene ve kabul işlemlerine ilişkin olduğundan, doğrudan temin bir ihale yöntemi olmadığından muayene ve kabul yönetmelikleri kapsamında oluşturulması gereken bir komisyon da bulunmamaktadır.</a:t>
            </a:r>
          </a:p>
          <a:p>
            <a:pPr marL="0" indent="0">
              <a:buNone/>
            </a:pPr>
            <a:endParaRPr lang="tr-TR" sz="2000" dirty="0"/>
          </a:p>
          <a:p>
            <a:r>
              <a:rPr lang="tr-TR" sz="2000" dirty="0">
                <a:highlight>
                  <a:srgbClr val="00FF00"/>
                </a:highlight>
              </a:rPr>
              <a:t>4735 SAYILI KAMU İHALE SÖZLEŞMELERİ KANUNU NE DİYOR</a:t>
            </a:r>
          </a:p>
          <a:p>
            <a:r>
              <a:rPr lang="tr-TR" sz="2000" b="1" i="0" dirty="0">
                <a:solidFill>
                  <a:srgbClr val="000000"/>
                </a:solidFill>
                <a:effectLst/>
              </a:rPr>
              <a:t>Madde 11-</a:t>
            </a:r>
            <a:r>
              <a:rPr lang="tr-TR" sz="2000" b="0" i="0" dirty="0">
                <a:solidFill>
                  <a:srgbClr val="000000"/>
                </a:solidFill>
                <a:effectLst/>
              </a:rPr>
              <a:t> Teslim edilen mal, hizmet, yapım veya yapılan işin muayene ve kabul işlemleri, </a:t>
            </a:r>
            <a:r>
              <a:rPr lang="tr-TR" sz="2000" b="1" i="0" u="sng" dirty="0">
                <a:solidFill>
                  <a:srgbClr val="000000"/>
                </a:solidFill>
                <a:effectLst/>
              </a:rPr>
              <a:t>idarelerce kurulacak en az üç kişilik muayene ve kabul komisyonları </a:t>
            </a:r>
            <a:r>
              <a:rPr lang="tr-TR" sz="2000" b="0" i="0" dirty="0">
                <a:solidFill>
                  <a:srgbClr val="000000"/>
                </a:solidFill>
                <a:effectLst/>
              </a:rPr>
              <a:t>tarafından yapılır. Mal veya yapılan iş yüklenici tarafından idareye teslim edilmedikçe muayene ve kabul işlemleri yapılamaz.</a:t>
            </a:r>
            <a:endParaRPr lang="tr-TR" sz="2000" dirty="0"/>
          </a:p>
        </p:txBody>
      </p:sp>
      <p:sp>
        <p:nvSpPr>
          <p:cNvPr id="4" name="Alt Bilgi Yer Tutucusu 3">
            <a:extLst>
              <a:ext uri="{FF2B5EF4-FFF2-40B4-BE49-F238E27FC236}">
                <a16:creationId xmlns:a16="http://schemas.microsoft.com/office/drawing/2014/main" xmlns="" id="{3B1BA022-DF23-4718-E4D7-395666F8D8E0}"/>
              </a:ext>
            </a:extLst>
          </p:cNvPr>
          <p:cNvSpPr>
            <a:spLocks noGrp="1"/>
          </p:cNvSpPr>
          <p:nvPr>
            <p:ph type="ftr" sz="quarter" idx="11"/>
          </p:nvPr>
        </p:nvSpPr>
        <p:spPr/>
        <p:txBody>
          <a:bodyPr/>
          <a:lstStyle/>
          <a:p>
            <a:r>
              <a:rPr lang="tr-TR" dirty="0"/>
              <a:t>T.C. Giresun Üniversitesi İdari ve Mali İşler Daire Başkanlığı 2025</a:t>
            </a:r>
          </a:p>
        </p:txBody>
      </p:sp>
    </p:spTree>
    <p:extLst>
      <p:ext uri="{BB962C8B-B14F-4D97-AF65-F5344CB8AC3E}">
        <p14:creationId xmlns:p14="http://schemas.microsoft.com/office/powerpoint/2010/main" xmlns="" val="1181774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a:t>Tebliğ Ne Diyor </a:t>
            </a:r>
            <a:br>
              <a:rPr lang="tr-TR" dirty="0"/>
            </a:br>
            <a:r>
              <a:rPr lang="tr-TR" sz="2400" dirty="0"/>
              <a:t>(</a:t>
            </a:r>
            <a:r>
              <a:rPr lang="tr-TR" sz="2000" b="1" dirty="0"/>
              <a:t>Doğrudan Temin Yöntemiyle Yapılacak Alımlara İlişkin Tebliğ  11/07/2023</a:t>
            </a:r>
            <a:r>
              <a:rPr lang="tr-TR" sz="2000" dirty="0"/>
              <a:t>)</a:t>
            </a:r>
          </a:p>
        </p:txBody>
      </p:sp>
      <p:sp>
        <p:nvSpPr>
          <p:cNvPr id="3" name="2 İçerik Yer Tutucusu"/>
          <p:cNvSpPr>
            <a:spLocks noGrp="1"/>
          </p:cNvSpPr>
          <p:nvPr>
            <p:ph idx="1"/>
          </p:nvPr>
        </p:nvSpPr>
        <p:spPr/>
        <p:txBody>
          <a:bodyPr>
            <a:normAutofit fontScale="92500" lnSpcReduction="10000"/>
          </a:bodyPr>
          <a:lstStyle/>
          <a:p>
            <a:r>
              <a:rPr lang="tr-TR" b="1" dirty="0"/>
              <a:t>MADDE 11- </a:t>
            </a:r>
            <a:r>
              <a:rPr lang="tr-TR" dirty="0"/>
              <a:t>(1) İhtiyacın sadece g</a:t>
            </a:r>
            <a:r>
              <a:rPr lang="tr-TR" b="1" u="sng" dirty="0"/>
              <a:t>erçek veya tüzel tek kişi tarafından karşılanabileceğinin tespit edilmesi halinde</a:t>
            </a:r>
            <a:r>
              <a:rPr lang="tr-TR" dirty="0"/>
              <a:t>, Kanunun 22 </a:t>
            </a:r>
            <a:r>
              <a:rPr lang="tr-TR" dirty="0" err="1"/>
              <a:t>nci</a:t>
            </a:r>
            <a:r>
              <a:rPr lang="tr-TR" dirty="0"/>
              <a:t> maddesinin birinci fıkrasının (a) bendi kapsamında alım yapılabilir. Alım yapılmadan önce, alımın </a:t>
            </a:r>
            <a:r>
              <a:rPr lang="tr-TR" b="1" u="sng" dirty="0"/>
              <a:t>gerçek veya tüzel tek kişiden yapılma sebepleri ayrıntılı, net ve objektif bir biçimde ortaya konularak</a:t>
            </a:r>
            <a:r>
              <a:rPr lang="tr-TR" dirty="0"/>
              <a:t>, anılan bentte belirtilen hükümlerin uygulanabilir olmasını sağlayan sebepler ayrıntılı şekilde belirtilir ve bu sebeplere ilişkin belgeler onay belgesine eklenir. </a:t>
            </a:r>
          </a:p>
          <a:p>
            <a:r>
              <a:rPr lang="tr-TR" dirty="0"/>
              <a:t>Ayrıca, mal alımları için ihtiyacın niteliği, ihtiyaç konusu malın ayrıntılı teknik özellikleri ve ne amaçla kullanılacağı, bu amacı en az aynı verimlilik, etkinlik ve fonksiyonellikle karşılayabilecek diğer ürün/model/marka vb. bulunup bulunmadığı ile bulunmuyorsa sebepleri, ihtiyaç konusu malı satan başka firmaların olup olmadığı gibi hususlar tespit edilir ve bunlara ilişkin belgeler de onay belgesine eklenir.</a:t>
            </a:r>
          </a:p>
          <a:p>
            <a:r>
              <a:rPr lang="tr-TR" dirty="0"/>
              <a:t>Bir taahhüt kapsamında, taahhüt konusu sözleşme veya şartnamede yer alan hükümler nedeniyle belli bir marka veya modelli malın alınmasının zorunlu olduğu hallerde de Kanunun 22 </a:t>
            </a:r>
            <a:r>
              <a:rPr lang="tr-TR" dirty="0" err="1"/>
              <a:t>nci</a:t>
            </a:r>
            <a:r>
              <a:rPr lang="tr-TR" dirty="0"/>
              <a:t> maddesinin birinci fıkrasının (a) bendi uygulanabilir</a:t>
            </a:r>
          </a:p>
          <a:p>
            <a:endParaRPr lang="tr-TR" dirty="0"/>
          </a:p>
        </p:txBody>
      </p:sp>
      <p:sp>
        <p:nvSpPr>
          <p:cNvPr id="4" name="3 Altbilgi Yer Tutucusu"/>
          <p:cNvSpPr>
            <a:spLocks noGrp="1"/>
          </p:cNvSpPr>
          <p:nvPr>
            <p:ph type="ftr" sz="quarter" idx="11"/>
          </p:nvPr>
        </p:nvSpPr>
        <p:spPr/>
        <p:txBody>
          <a:bodyPr/>
          <a:lstStyle/>
          <a:p>
            <a:r>
              <a:rPr lang="tr-TR" dirty="0"/>
              <a:t>T.C. Giresun Üniversitesi İdari ve Mali İşler Daire Başkanlığı 2025</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1"/>
          </p:nvPr>
        </p:nvSpPr>
        <p:spPr/>
        <p:txBody>
          <a:bodyPr/>
          <a:lstStyle/>
          <a:p>
            <a:r>
              <a:rPr lang="tr-TR"/>
              <a:t>T.C. Giresun Üniversitesi İdari ve Mali İşler Daire Başkanlığı 2024</a:t>
            </a:r>
          </a:p>
        </p:txBody>
      </p:sp>
      <p:pic>
        <p:nvPicPr>
          <p:cNvPr id="5" name="Picture 2"/>
          <p:cNvPicPr>
            <a:picLocks noGrp="1" noChangeAspect="1" noChangeArrowheads="1"/>
          </p:cNvPicPr>
          <p:nvPr>
            <p:ph idx="1"/>
          </p:nvPr>
        </p:nvPicPr>
        <p:blipFill>
          <a:blip r:embed="rId2"/>
          <a:srcRect l="27362" t="1400" r="16142" b="4549"/>
          <a:stretch>
            <a:fillRect/>
          </a:stretch>
        </p:blipFill>
        <p:spPr bwMode="auto">
          <a:xfrm>
            <a:off x="500034" y="188244"/>
            <a:ext cx="8072494" cy="6455465"/>
          </a:xfrm>
          <a:prstGeom prst="rect">
            <a:avLst/>
          </a:prstGeom>
          <a:noFill/>
          <a:ln w="9525">
            <a:noFill/>
            <a:miter lim="800000"/>
            <a:headEnd/>
            <a:tailEnd/>
          </a:ln>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AB3A9BD-370A-6BD3-87ED-B110A25C8BFC}"/>
              </a:ext>
            </a:extLst>
          </p:cNvPr>
          <p:cNvSpPr>
            <a:spLocks noGrp="1"/>
          </p:cNvSpPr>
          <p:nvPr>
            <p:ph type="title"/>
          </p:nvPr>
        </p:nvSpPr>
        <p:spPr/>
        <p:txBody>
          <a:bodyPr/>
          <a:lstStyle/>
          <a:p>
            <a:r>
              <a:rPr lang="tr-TR" dirty="0"/>
              <a:t>Doğrudan Teminde Kamu Zararı Olur Mu?</a:t>
            </a:r>
          </a:p>
        </p:txBody>
      </p:sp>
      <p:sp>
        <p:nvSpPr>
          <p:cNvPr id="3" name="İçerik Yer Tutucusu 2">
            <a:extLst>
              <a:ext uri="{FF2B5EF4-FFF2-40B4-BE49-F238E27FC236}">
                <a16:creationId xmlns:a16="http://schemas.microsoft.com/office/drawing/2014/main" xmlns="" id="{D78C06B2-BAA3-9AA4-F94D-9FE0ACD822FD}"/>
              </a:ext>
            </a:extLst>
          </p:cNvPr>
          <p:cNvSpPr>
            <a:spLocks noGrp="1"/>
          </p:cNvSpPr>
          <p:nvPr>
            <p:ph idx="1"/>
          </p:nvPr>
        </p:nvSpPr>
        <p:spPr/>
        <p:txBody>
          <a:bodyPr/>
          <a:lstStyle/>
          <a:p>
            <a:r>
              <a:rPr lang="tr-TR" dirty="0"/>
              <a:t>5018 sayılı Kanun: </a:t>
            </a:r>
          </a:p>
          <a:p>
            <a:r>
              <a:rPr lang="tr-TR" dirty="0"/>
              <a:t>Madde 71- (Değişik birinci fıkra: 25/4/2007-5628/4 </a:t>
            </a:r>
            <a:r>
              <a:rPr lang="tr-TR" dirty="0" err="1"/>
              <a:t>md.</a:t>
            </a:r>
            <a:r>
              <a:rPr lang="tr-TR" dirty="0"/>
              <a:t>) Kamu zararı; kamu görevlilerinin kasıt, kusur veya ihmallerinden kaynaklanan mevzuata aykırı karar, işlem veya eylemleri sonucunda kamu kaynağında artışa engel veya eksilmeye neden olunmasıdır. </a:t>
            </a:r>
          </a:p>
        </p:txBody>
      </p:sp>
      <p:sp>
        <p:nvSpPr>
          <p:cNvPr id="4" name="Alt Bilgi Yer Tutucusu 3">
            <a:extLst>
              <a:ext uri="{FF2B5EF4-FFF2-40B4-BE49-F238E27FC236}">
                <a16:creationId xmlns:a16="http://schemas.microsoft.com/office/drawing/2014/main" xmlns="" id="{00FC9745-5A3C-5015-93E4-4FA75979FFF8}"/>
              </a:ext>
            </a:extLst>
          </p:cNvPr>
          <p:cNvSpPr>
            <a:spLocks noGrp="1"/>
          </p:cNvSpPr>
          <p:nvPr>
            <p:ph type="ftr" sz="quarter" idx="11"/>
          </p:nvPr>
        </p:nvSpPr>
        <p:spPr/>
        <p:txBody>
          <a:bodyPr/>
          <a:lstStyle/>
          <a:p>
            <a:r>
              <a:rPr lang="tr-TR" dirty="0"/>
              <a:t>T.C. Giresun Üniversitesi İdari ve Mali İşler Daire Başkanlığı 2025</a:t>
            </a:r>
          </a:p>
        </p:txBody>
      </p:sp>
    </p:spTree>
    <p:extLst>
      <p:ext uri="{BB962C8B-B14F-4D97-AF65-F5344CB8AC3E}">
        <p14:creationId xmlns:p14="http://schemas.microsoft.com/office/powerpoint/2010/main" xmlns="" val="11286925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C6A39E0-5BE5-349D-883D-0A90E342BAFA}"/>
              </a:ext>
            </a:extLst>
          </p:cNvPr>
          <p:cNvSpPr>
            <a:spLocks noGrp="1"/>
          </p:cNvSpPr>
          <p:nvPr>
            <p:ph type="title"/>
          </p:nvPr>
        </p:nvSpPr>
        <p:spPr>
          <a:xfrm>
            <a:off x="628650" y="365127"/>
            <a:ext cx="7886700" cy="471586"/>
          </a:xfrm>
        </p:spPr>
        <p:txBody>
          <a:bodyPr>
            <a:normAutofit fontScale="90000"/>
          </a:bodyPr>
          <a:lstStyle/>
          <a:p>
            <a:r>
              <a:rPr lang="tr-TR" dirty="0"/>
              <a:t>Kamu Zararının Belirlenmesinde</a:t>
            </a:r>
          </a:p>
        </p:txBody>
      </p:sp>
      <p:sp>
        <p:nvSpPr>
          <p:cNvPr id="3" name="İçerik Yer Tutucusu 2">
            <a:extLst>
              <a:ext uri="{FF2B5EF4-FFF2-40B4-BE49-F238E27FC236}">
                <a16:creationId xmlns:a16="http://schemas.microsoft.com/office/drawing/2014/main" xmlns="" id="{B51F3F05-49B7-D752-B522-508F7A04B512}"/>
              </a:ext>
            </a:extLst>
          </p:cNvPr>
          <p:cNvSpPr>
            <a:spLocks noGrp="1"/>
          </p:cNvSpPr>
          <p:nvPr>
            <p:ph idx="1"/>
          </p:nvPr>
        </p:nvSpPr>
        <p:spPr>
          <a:xfrm>
            <a:off x="628650" y="836712"/>
            <a:ext cx="7886700" cy="5884764"/>
          </a:xfrm>
        </p:spPr>
        <p:txBody>
          <a:bodyPr>
            <a:normAutofit fontScale="92500" lnSpcReduction="10000"/>
          </a:bodyPr>
          <a:lstStyle/>
          <a:p>
            <a:pPr marL="0" indent="0">
              <a:buNone/>
            </a:pPr>
            <a:r>
              <a:rPr lang="tr-TR" dirty="0"/>
              <a:t>a) İş, mal veya hizmet karşılığı olarak belirlenen tutardan </a:t>
            </a:r>
            <a:r>
              <a:rPr lang="tr-TR" b="1" dirty="0"/>
              <a:t>fazla ödeme </a:t>
            </a:r>
            <a:r>
              <a:rPr lang="tr-TR" dirty="0"/>
              <a:t>yapılması, </a:t>
            </a:r>
          </a:p>
          <a:p>
            <a:pPr marL="0" indent="0">
              <a:buNone/>
            </a:pPr>
            <a:r>
              <a:rPr lang="tr-TR" dirty="0"/>
              <a:t>b) Mal alınmadan, iş veya hizmet yaptırılmadan ödeme yapılması, </a:t>
            </a:r>
          </a:p>
          <a:p>
            <a:pPr marL="0" indent="0">
              <a:buNone/>
            </a:pPr>
            <a:r>
              <a:rPr lang="tr-TR" dirty="0"/>
              <a:t>c) Transfer niteliğindeki giderlerde, fazla veya yersiz ödemede bulunulması, </a:t>
            </a:r>
          </a:p>
          <a:p>
            <a:pPr marL="0" indent="0">
              <a:buNone/>
            </a:pPr>
            <a:r>
              <a:rPr lang="tr-TR" dirty="0"/>
              <a:t>d) İş, mal veya hizmetin rayiç bedelinden daha yüksek fiyatla alınması veya yaptırılması, </a:t>
            </a:r>
          </a:p>
          <a:p>
            <a:pPr marL="0" indent="0">
              <a:buNone/>
            </a:pPr>
            <a:r>
              <a:rPr lang="tr-TR" dirty="0"/>
              <a:t>e) İdare gelirlerinin tarh, tahakkuk veya tahsil işlemlerinin mevzuata uygun bir şekilde yapılmaması, </a:t>
            </a:r>
          </a:p>
          <a:p>
            <a:pPr marL="0" indent="0">
              <a:buNone/>
            </a:pPr>
            <a:r>
              <a:rPr lang="tr-TR" dirty="0"/>
              <a:t>f) (Değişik üçüncü fıkra: 22/12/2005-5436/10 </a:t>
            </a:r>
            <a:r>
              <a:rPr lang="tr-TR" dirty="0" err="1"/>
              <a:t>md.</a:t>
            </a:r>
            <a:r>
              <a:rPr lang="tr-TR" dirty="0"/>
              <a:t>) Kontrol, denetim, inceleme, kesin hükme bağlama veya yargılama sonucunda tespit edilen kamu zararı, zararın oluştuğu tarihten itibaren ilgili mevzuatına göre hesaplanacak faiziyle birlikte ilgililerden tahsil edilir. </a:t>
            </a:r>
          </a:p>
          <a:p>
            <a:pPr marL="0" indent="0">
              <a:buNone/>
            </a:pPr>
            <a:r>
              <a:rPr lang="tr-TR" dirty="0"/>
              <a:t>g) Mevzuatında öngörülmediği halde ödeme yapılması, esas alınır.  </a:t>
            </a:r>
          </a:p>
          <a:p>
            <a:pPr marL="0" indent="0">
              <a:buNone/>
            </a:pPr>
            <a:r>
              <a:rPr lang="tr-TR" dirty="0"/>
              <a:t>Alınmamış para, mal ve değerleri alınmış; sağlanmamış hizmetleri sağlanmış; yapılmamış inşaat, onarım ve üretimi yapılmış veya bitmiş gibi gösteren gerçek dışı belge düzenlemek suretiyle kamu kaynağında bir artışa engel veya bir eksilmeye neden olanlar ile bu gibi kanıtlayıcı belgeleri bilerek düzenlemiş, imzalamış veya onaylamış bulunanlar hakkında Türk Ceza Kanunu veya diğer kanunların bu fiillere ilişkin hükümleri uygulanır. </a:t>
            </a:r>
          </a:p>
          <a:p>
            <a:pPr marL="0" indent="0">
              <a:buNone/>
            </a:pPr>
            <a:r>
              <a:rPr lang="tr-TR" dirty="0"/>
              <a:t>Ayrıca, bu fiilleri işleyenlere her türlü aylık, ödenek, zam, tazminat dahil yapılan bir aylık net ödemelerin iki katı tutarına kadar para cezası verilir.</a:t>
            </a:r>
          </a:p>
          <a:p>
            <a:endParaRPr lang="tr-TR" dirty="0"/>
          </a:p>
        </p:txBody>
      </p:sp>
      <p:sp>
        <p:nvSpPr>
          <p:cNvPr id="4" name="Alt Bilgi Yer Tutucusu 3">
            <a:extLst>
              <a:ext uri="{FF2B5EF4-FFF2-40B4-BE49-F238E27FC236}">
                <a16:creationId xmlns:a16="http://schemas.microsoft.com/office/drawing/2014/main" xmlns="" id="{5A9EA4E3-CEE1-36CD-6BB5-96BCE9B88781}"/>
              </a:ext>
            </a:extLst>
          </p:cNvPr>
          <p:cNvSpPr>
            <a:spLocks noGrp="1"/>
          </p:cNvSpPr>
          <p:nvPr>
            <p:ph type="ftr" sz="quarter" idx="11"/>
          </p:nvPr>
        </p:nvSpPr>
        <p:spPr/>
        <p:txBody>
          <a:bodyPr/>
          <a:lstStyle/>
          <a:p>
            <a:r>
              <a:rPr lang="tr-TR" dirty="0"/>
              <a:t>T.C. Giresun Üniversitesi İdari ve Mali İşler Daire Başkanlığı 2025</a:t>
            </a:r>
          </a:p>
        </p:txBody>
      </p:sp>
    </p:spTree>
    <p:extLst>
      <p:ext uri="{BB962C8B-B14F-4D97-AF65-F5344CB8AC3E}">
        <p14:creationId xmlns:p14="http://schemas.microsoft.com/office/powerpoint/2010/main" xmlns="" val="32547744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10DDDCD-B77A-2306-BE3F-EA77F86714A4}"/>
              </a:ext>
            </a:extLst>
          </p:cNvPr>
          <p:cNvSpPr>
            <a:spLocks noGrp="1"/>
          </p:cNvSpPr>
          <p:nvPr>
            <p:ph type="title"/>
          </p:nvPr>
        </p:nvSpPr>
        <p:spPr/>
        <p:txBody>
          <a:bodyPr/>
          <a:lstStyle/>
          <a:p>
            <a:r>
              <a:rPr lang="tr-TR" dirty="0"/>
              <a:t>Doğrudan temin kapsamı alımlarda ihaleye fesat karıştırma suçu oluşur mu?</a:t>
            </a:r>
          </a:p>
        </p:txBody>
      </p:sp>
      <p:sp>
        <p:nvSpPr>
          <p:cNvPr id="3" name="İçerik Yer Tutucusu 2">
            <a:extLst>
              <a:ext uri="{FF2B5EF4-FFF2-40B4-BE49-F238E27FC236}">
                <a16:creationId xmlns:a16="http://schemas.microsoft.com/office/drawing/2014/main" xmlns="" id="{220C1AB8-00DC-5118-94AC-F993C943A3AA}"/>
              </a:ext>
            </a:extLst>
          </p:cNvPr>
          <p:cNvSpPr>
            <a:spLocks noGrp="1"/>
          </p:cNvSpPr>
          <p:nvPr>
            <p:ph idx="1"/>
          </p:nvPr>
        </p:nvSpPr>
        <p:spPr/>
        <p:txBody>
          <a:bodyPr/>
          <a:lstStyle/>
          <a:p>
            <a:endParaRPr lang="tr-TR" dirty="0"/>
          </a:p>
          <a:p>
            <a:endParaRPr lang="tr-TR" dirty="0"/>
          </a:p>
          <a:p>
            <a:endParaRPr lang="tr-TR" dirty="0"/>
          </a:p>
          <a:p>
            <a:r>
              <a:rPr lang="tr-TR" dirty="0"/>
              <a:t>Doğrudan temin ihale usulleri arasında sayılmadığından bu alım yöntemiyle gerçekleştirilen alımlarda ihaleye fesat karıştırma suçunun işlenmesi söz konusu değildir. Ancak doğrudan temin kapsamı alımlarda TCK’nın 257’nci maddesinde yer alan </a:t>
            </a:r>
            <a:r>
              <a:rPr lang="tr-TR" b="1" u="sng" dirty="0"/>
              <a:t>görevi kötüye kullanma suçunun </a:t>
            </a:r>
            <a:r>
              <a:rPr lang="tr-TR" dirty="0"/>
              <a:t>işlenmesi mümkündür. Bununla birlikte, doğrudan temin yöntemiyle yapılan alımlarda </a:t>
            </a:r>
            <a:r>
              <a:rPr lang="tr-TR" b="1" u="sng" dirty="0"/>
              <a:t>edimin ifasına fesat karıştırma suçunun</a:t>
            </a:r>
            <a:r>
              <a:rPr lang="tr-TR" dirty="0"/>
              <a:t> işlenmesi mümkündür.</a:t>
            </a:r>
          </a:p>
        </p:txBody>
      </p:sp>
      <p:sp>
        <p:nvSpPr>
          <p:cNvPr id="4" name="Alt Bilgi Yer Tutucusu 3">
            <a:extLst>
              <a:ext uri="{FF2B5EF4-FFF2-40B4-BE49-F238E27FC236}">
                <a16:creationId xmlns:a16="http://schemas.microsoft.com/office/drawing/2014/main" xmlns="" id="{0F588302-E7F2-63DA-1F6B-A7B99900AA2F}"/>
              </a:ext>
            </a:extLst>
          </p:cNvPr>
          <p:cNvSpPr>
            <a:spLocks noGrp="1"/>
          </p:cNvSpPr>
          <p:nvPr>
            <p:ph type="ftr" sz="quarter" idx="11"/>
          </p:nvPr>
        </p:nvSpPr>
        <p:spPr/>
        <p:txBody>
          <a:bodyPr/>
          <a:lstStyle/>
          <a:p>
            <a:r>
              <a:rPr lang="tr-TR" dirty="0"/>
              <a:t>T.C. Giresun Üniversitesi İdari ve Mali İşler Daire Başkanlığı 2025</a:t>
            </a:r>
          </a:p>
        </p:txBody>
      </p:sp>
    </p:spTree>
    <p:extLst>
      <p:ext uri="{BB962C8B-B14F-4D97-AF65-F5344CB8AC3E}">
        <p14:creationId xmlns:p14="http://schemas.microsoft.com/office/powerpoint/2010/main" xmlns="" val="33183120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2796350"/>
          </a:xfrm>
        </p:spPr>
        <p:txBody>
          <a:bodyPr/>
          <a:lstStyle/>
          <a:p>
            <a:pPr algn="ctr"/>
            <a:r>
              <a:rPr lang="tr-TR" dirty="0"/>
              <a:t>DİNLEDİĞİNİZ İÇİN TEŞEKKÜRLER.</a:t>
            </a:r>
          </a:p>
        </p:txBody>
      </p:sp>
      <p:sp>
        <p:nvSpPr>
          <p:cNvPr id="4" name="3 Altbilgi Yer Tutucusu"/>
          <p:cNvSpPr>
            <a:spLocks noGrp="1"/>
          </p:cNvSpPr>
          <p:nvPr>
            <p:ph type="ftr" sz="quarter" idx="11"/>
          </p:nvPr>
        </p:nvSpPr>
        <p:spPr>
          <a:xfrm>
            <a:off x="2667000" y="6356350"/>
            <a:ext cx="4833958" cy="365125"/>
          </a:xfrm>
        </p:spPr>
        <p:txBody>
          <a:bodyPr/>
          <a:lstStyle/>
          <a:p>
            <a:r>
              <a:rPr lang="tr-TR" dirty="0"/>
              <a:t>T.C. Giresun Üniversitesi İdari ve Mali İşler Daire Başkanlığı 2025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736F0B5-8A61-30A9-142E-C3C272C0558C}"/>
              </a:ext>
            </a:extLst>
          </p:cNvPr>
          <p:cNvSpPr>
            <a:spLocks noGrp="1"/>
          </p:cNvSpPr>
          <p:nvPr>
            <p:ph type="title"/>
          </p:nvPr>
        </p:nvSpPr>
        <p:spPr/>
        <p:txBody>
          <a:bodyPr/>
          <a:lstStyle/>
          <a:p>
            <a:r>
              <a:rPr lang="tr-TR" b="1" i="1" dirty="0"/>
              <a:t>                                    </a:t>
            </a:r>
            <a:r>
              <a:rPr lang="tr-TR" b="1" dirty="0"/>
              <a:t>22/b</a:t>
            </a:r>
            <a:endParaRPr lang="tr-TR" dirty="0"/>
          </a:p>
        </p:txBody>
      </p:sp>
      <p:sp>
        <p:nvSpPr>
          <p:cNvPr id="3" name="İçerik Yer Tutucusu 2">
            <a:extLst>
              <a:ext uri="{FF2B5EF4-FFF2-40B4-BE49-F238E27FC236}">
                <a16:creationId xmlns:a16="http://schemas.microsoft.com/office/drawing/2014/main" xmlns="" id="{3D598D43-B9EF-BCCC-91CE-4D8D899C26A3}"/>
              </a:ext>
            </a:extLst>
          </p:cNvPr>
          <p:cNvSpPr>
            <a:spLocks noGrp="1"/>
          </p:cNvSpPr>
          <p:nvPr>
            <p:ph idx="1"/>
          </p:nvPr>
        </p:nvSpPr>
        <p:spPr/>
        <p:txBody>
          <a:bodyPr/>
          <a:lstStyle/>
          <a:p>
            <a:pPr marL="514350" indent="-514350">
              <a:buNone/>
            </a:pPr>
            <a:r>
              <a:rPr lang="tr-TR" sz="2800" b="1" i="1" dirty="0"/>
              <a:t>Sadece gerçek veya tüzel tek kişinin ihtiyaç ile ilgili </a:t>
            </a:r>
            <a:r>
              <a:rPr lang="tr-TR" sz="2800" b="1" i="1" u="sng" dirty="0"/>
              <a:t>özel bir hakka</a:t>
            </a:r>
            <a:r>
              <a:rPr lang="tr-TR" sz="2800" b="1" i="1" dirty="0"/>
              <a:t> sahip olması. </a:t>
            </a:r>
          </a:p>
          <a:p>
            <a:pPr marL="514350" indent="-514350">
              <a:buNone/>
            </a:pPr>
            <a:endParaRPr lang="tr-TR" b="1" i="1" dirty="0"/>
          </a:p>
          <a:p>
            <a:pPr marL="514350" indent="-514350">
              <a:buNone/>
            </a:pPr>
            <a:endParaRPr lang="tr-TR" b="1" i="1" dirty="0"/>
          </a:p>
          <a:p>
            <a:pPr marL="514350" indent="-514350">
              <a:buNone/>
            </a:pPr>
            <a:endParaRPr lang="tr-TR" b="1" i="1" dirty="0"/>
          </a:p>
          <a:p>
            <a:pPr marL="514350" indent="-514350" algn="just">
              <a:buNone/>
            </a:pPr>
            <a:r>
              <a:rPr lang="tr-TR" dirty="0"/>
              <a:t>İdarelerin diğer usullerle temini mümkün olmayan bilimsel yayın, fikir ve sanat eseri, belirli bir akademik kişiden eğitim vb. mal veya hizmetler bu bent kapsamında temin edilebilecektir.</a:t>
            </a:r>
          </a:p>
          <a:p>
            <a:pPr marL="514350" indent="-514350" algn="just">
              <a:buNone/>
            </a:pPr>
            <a:endParaRPr lang="tr-TR" dirty="0"/>
          </a:p>
          <a:p>
            <a:pPr marL="514350" indent="-514350" algn="just">
              <a:buNone/>
            </a:pPr>
            <a:r>
              <a:rPr lang="tr-TR" dirty="0"/>
              <a:t>Örnek: Yazılımların güncelleme, teknik destek hizmetinin,  ilgili markaya ait yetki belgesi olan firmalara yaptırılması veya araçların yetkili serviste bakım onarımlarının yaptırılması.</a:t>
            </a:r>
          </a:p>
          <a:p>
            <a:endParaRPr lang="tr-TR" dirty="0"/>
          </a:p>
        </p:txBody>
      </p:sp>
      <p:sp>
        <p:nvSpPr>
          <p:cNvPr id="4" name="Alt Bilgi Yer Tutucusu 3">
            <a:extLst>
              <a:ext uri="{FF2B5EF4-FFF2-40B4-BE49-F238E27FC236}">
                <a16:creationId xmlns:a16="http://schemas.microsoft.com/office/drawing/2014/main" xmlns="" id="{A46EDEA6-5709-EAAA-3513-E73995B43DF1}"/>
              </a:ext>
            </a:extLst>
          </p:cNvPr>
          <p:cNvSpPr>
            <a:spLocks noGrp="1"/>
          </p:cNvSpPr>
          <p:nvPr>
            <p:ph type="ftr" sz="quarter" idx="11"/>
          </p:nvPr>
        </p:nvSpPr>
        <p:spPr/>
        <p:txBody>
          <a:bodyPr/>
          <a:lstStyle/>
          <a:p>
            <a:r>
              <a:rPr lang="tr-TR" dirty="0"/>
              <a:t>T.C. Giresun Üniversitesi İdari ve Mali İşler Daire Başkanlığı 2025</a:t>
            </a:r>
          </a:p>
        </p:txBody>
      </p:sp>
    </p:spTree>
    <p:extLst>
      <p:ext uri="{BB962C8B-B14F-4D97-AF65-F5344CB8AC3E}">
        <p14:creationId xmlns:p14="http://schemas.microsoft.com/office/powerpoint/2010/main" xmlns="" val="3200752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 Bilgi Yer Tutucusu 3">
            <a:extLst>
              <a:ext uri="{FF2B5EF4-FFF2-40B4-BE49-F238E27FC236}">
                <a16:creationId xmlns:a16="http://schemas.microsoft.com/office/drawing/2014/main" xmlns="" id="{0E781137-9C70-81A7-56E5-BA4827DB0E03}"/>
              </a:ext>
            </a:extLst>
          </p:cNvPr>
          <p:cNvSpPr>
            <a:spLocks noGrp="1"/>
          </p:cNvSpPr>
          <p:nvPr>
            <p:ph type="ftr" sz="quarter" idx="11"/>
          </p:nvPr>
        </p:nvSpPr>
        <p:spPr/>
        <p:txBody>
          <a:bodyPr/>
          <a:lstStyle/>
          <a:p>
            <a:r>
              <a:rPr lang="tr-TR" dirty="0"/>
              <a:t>T.C. Giresun Üniversitesi İdari ve Mali İşler Daire Başkanlığı 2025</a:t>
            </a:r>
          </a:p>
        </p:txBody>
      </p:sp>
      <p:pic>
        <p:nvPicPr>
          <p:cNvPr id="6" name="İçerik Yer Tutucusu 5">
            <a:extLst>
              <a:ext uri="{FF2B5EF4-FFF2-40B4-BE49-F238E27FC236}">
                <a16:creationId xmlns:a16="http://schemas.microsoft.com/office/drawing/2014/main" xmlns="" id="{335042EE-B4C1-76BA-6325-4AB9BDB4FC03}"/>
              </a:ext>
            </a:extLst>
          </p:cNvPr>
          <p:cNvPicPr>
            <a:picLocks noGrp="1" noChangeAspect="1"/>
          </p:cNvPicPr>
          <p:nvPr>
            <p:ph idx="1"/>
          </p:nvPr>
        </p:nvPicPr>
        <p:blipFill>
          <a:blip r:embed="rId2"/>
          <a:stretch>
            <a:fillRect/>
          </a:stretch>
        </p:blipFill>
        <p:spPr>
          <a:xfrm>
            <a:off x="880151" y="1700808"/>
            <a:ext cx="7383697" cy="3067074"/>
          </a:xfrm>
          <a:prstGeom prst="rect">
            <a:avLst/>
          </a:prstGeom>
        </p:spPr>
      </p:pic>
    </p:spTree>
    <p:extLst>
      <p:ext uri="{BB962C8B-B14F-4D97-AF65-F5344CB8AC3E}">
        <p14:creationId xmlns:p14="http://schemas.microsoft.com/office/powerpoint/2010/main" xmlns="" val="311765342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1307</TotalTime>
  <Words>4284</Words>
  <Application>Microsoft Office PowerPoint</Application>
  <PresentationFormat>Ekran Gösterisi (4:3)</PresentationFormat>
  <Paragraphs>438</Paragraphs>
  <Slides>74</Slides>
  <Notes>1</Notes>
  <HiddenSlides>0</HiddenSlides>
  <MMClips>0</MMClips>
  <ScaleCrop>false</ScaleCrop>
  <HeadingPairs>
    <vt:vector size="4" baseType="variant">
      <vt:variant>
        <vt:lpstr>Tema</vt:lpstr>
      </vt:variant>
      <vt:variant>
        <vt:i4>1</vt:i4>
      </vt:variant>
      <vt:variant>
        <vt:lpstr>Slayt Başlıkları</vt:lpstr>
      </vt:variant>
      <vt:variant>
        <vt:i4>74</vt:i4>
      </vt:variant>
    </vt:vector>
  </HeadingPairs>
  <TitlesOfParts>
    <vt:vector size="75" baseType="lpstr">
      <vt:lpstr>Office Teması</vt:lpstr>
      <vt:lpstr>Slayt 1</vt:lpstr>
      <vt:lpstr>Doğrudan Temin Nedir?</vt:lpstr>
      <vt:lpstr>Doğrudan Teminin Özelliği Nedir?</vt:lpstr>
      <vt:lpstr> </vt:lpstr>
      <vt:lpstr>Slayt 5</vt:lpstr>
      <vt:lpstr>                                 22/a</vt:lpstr>
      <vt:lpstr>Tebliğ Ne Diyor  (Doğrudan Temin Yöntemiyle Yapılacak Alımlara İlişkin Tebliğ  11/07/2023)</vt:lpstr>
      <vt:lpstr>                                    22/b</vt:lpstr>
      <vt:lpstr>Slayt 9</vt:lpstr>
      <vt:lpstr>Tebliğ Ne Diyor</vt:lpstr>
      <vt:lpstr>                                   22/c</vt:lpstr>
      <vt:lpstr>Slayt 12</vt:lpstr>
      <vt:lpstr>Tebliğ Ne Diyor</vt:lpstr>
      <vt:lpstr>22/d</vt:lpstr>
      <vt:lpstr>Tebliğ Ne Diyor</vt:lpstr>
      <vt:lpstr>Slayt 16</vt:lpstr>
      <vt:lpstr>22/e</vt:lpstr>
      <vt:lpstr>Slayt 18</vt:lpstr>
      <vt:lpstr>22/f</vt:lpstr>
      <vt:lpstr>Slayt 20</vt:lpstr>
      <vt:lpstr>22/g</vt:lpstr>
      <vt:lpstr>22/h</vt:lpstr>
      <vt:lpstr>22/ı</vt:lpstr>
      <vt:lpstr>22/i</vt:lpstr>
      <vt:lpstr>Doğrudan Teminde</vt:lpstr>
      <vt:lpstr>Dolayısıyla Doğrudan Teminde; </vt:lpstr>
      <vt:lpstr>DOĞRUDAN TEMİN SÜRECİ</vt:lpstr>
      <vt:lpstr>Slayt 28</vt:lpstr>
      <vt:lpstr>Slayt 29</vt:lpstr>
      <vt:lpstr>Slayt 30</vt:lpstr>
      <vt:lpstr>Slayt 31</vt:lpstr>
      <vt:lpstr>KDV Tevkifat Oranları (2025 YILI İÇİN FATURA DÜZENLEME SINIRI 9.900,00-TL )</vt:lpstr>
      <vt:lpstr>             Doğrudan Teminde e-fiyat teklifi</vt:lpstr>
      <vt:lpstr>Slayt 34</vt:lpstr>
      <vt:lpstr>E-fiyat Teklifi İçin Yapılması Gerekenler</vt:lpstr>
      <vt:lpstr>Slayt 36</vt:lpstr>
      <vt:lpstr>Slayt 37</vt:lpstr>
      <vt:lpstr>Slayt 38</vt:lpstr>
      <vt:lpstr>SINIRLAR-LİMİTLER</vt:lpstr>
      <vt:lpstr>Doğrudan Teminde Limit Var Mı?</vt:lpstr>
      <vt:lpstr>Doğrudan Teminde KDV Tevkifat Sınırı Kaç TL’dir?</vt:lpstr>
      <vt:lpstr>03.7’den  Yapılacak Doğrudan Teminler</vt:lpstr>
      <vt:lpstr>Doğrudan Teminde Yasaklılık Sorgulaması Yapılır mı?</vt:lpstr>
      <vt:lpstr>Slayt 44</vt:lpstr>
      <vt:lpstr>Slayt 45</vt:lpstr>
      <vt:lpstr>İhalelerden katılmaktan yasaklananlar doğrudan temine teklif verebilir mi?</vt:lpstr>
      <vt:lpstr>Piyasa Fiyat Araştırmasını Kaç Kişi Yapmalı? </vt:lpstr>
      <vt:lpstr>Piyasa Fiyat Araştırması KDV Hariç Mi Dahil Mi Yapılır?</vt:lpstr>
      <vt:lpstr>Piyasa Fiyat Araştırması Yapılırken Islak İmzalı Teklif Alınması Şart Mı?</vt:lpstr>
      <vt:lpstr>Piyasa Fiyat Araştırması En Az Kaç Yerden Fiyat Alınır?</vt:lpstr>
      <vt:lpstr>Doğrudan teminde ödeneksiz alım yapılabilir mi?</vt:lpstr>
      <vt:lpstr>Doğrudan teminde marka belirtilir mi? </vt:lpstr>
      <vt:lpstr>Ertesi mali yılda gerçekleştirilecek süreklilik arz eden mal ve hizmet alımlarında doğrudan temin yapılır mı?</vt:lpstr>
      <vt:lpstr>Doğrudan Temin Kapsamında İş Deneyim Belgesi Düzenlenebilir mi?</vt:lpstr>
      <vt:lpstr>Slayt 55</vt:lpstr>
      <vt:lpstr>Slayt 56</vt:lpstr>
      <vt:lpstr>Doğrudan Teminde Firmalara İhalelere Katılmaktan Yasaklama Kararı Verilebilir mi ?</vt:lpstr>
      <vt:lpstr>Parasal Limitinin Altında Kalmak İçin 22/d ile Parça Parça Alım Yapılabilir mi?</vt:lpstr>
      <vt:lpstr>Doğrudan Teminde Sözleşme Yapma Zorunluluğu Var mı ?</vt:lpstr>
      <vt:lpstr>Slayt 60</vt:lpstr>
      <vt:lpstr>Doğrudan Teminde Geçici ve Kesin Teminat Alınır Mı?</vt:lpstr>
      <vt:lpstr>Doğrudan Teminde Fiyat Farkı Verilir Mi?</vt:lpstr>
      <vt:lpstr>Doğrudan Teminlerde Kısıtlama Var Mı?</vt:lpstr>
      <vt:lpstr>Slayt 64</vt:lpstr>
      <vt:lpstr>Doğrudan Teminler EKAP’a Kaydedilmeli Mi?</vt:lpstr>
      <vt:lpstr>Doğrudan Teminde, Kamu İhale Kuruluna İtiraz/şikayet Başvurusu Yapılır mı?</vt:lpstr>
      <vt:lpstr>Doğrudan Teminde Vergi Borcu Sorgulaması Yapılır Mı?</vt:lpstr>
      <vt:lpstr>Doğrudan Teminde SGK Borcu Sorgulaması Yapılır Mı?</vt:lpstr>
      <vt:lpstr>Doğrudan Teminde Muayene Kabul İçin Bir Kişi Yeterli Mi?</vt:lpstr>
      <vt:lpstr>Slayt 70</vt:lpstr>
      <vt:lpstr>Doğrudan Teminde Kamu Zararı Olur Mu?</vt:lpstr>
      <vt:lpstr>Kamu Zararının Belirlenmesinde</vt:lpstr>
      <vt:lpstr>Doğrudan temin kapsamı alımlarda ihaleye fesat karıştırma suçu oluşur mu?</vt:lpstr>
      <vt:lpstr>DİNLEDİĞİNİZ İÇİN TEŞEKKÜRLER.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Ertuğrul</dc:creator>
  <cp:lastModifiedBy>user</cp:lastModifiedBy>
  <cp:revision>115</cp:revision>
  <dcterms:created xsi:type="dcterms:W3CDTF">2024-10-07T14:31:08Z</dcterms:created>
  <dcterms:modified xsi:type="dcterms:W3CDTF">2025-03-10T11:41:13Z</dcterms:modified>
</cp:coreProperties>
</file>